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71" r:id="rId10"/>
    <p:sldId id="272" r:id="rId11"/>
    <p:sldId id="273" r:id="rId12"/>
    <p:sldId id="263" r:id="rId13"/>
    <p:sldId id="264" r:id="rId14"/>
    <p:sldId id="269" r:id="rId15"/>
    <p:sldId id="265" r:id="rId16"/>
    <p:sldId id="266" r:id="rId17"/>
    <p:sldId id="267" r:id="rId18"/>
    <p:sldId id="268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77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24A03-1367-68C0-E8D5-487825422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454CD-BB31-E4FC-6902-A2D8AA298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437BF6-3F05-3B6B-2B6F-753CD5447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05889-2B89-897E-C9E0-D8E7BFBB8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48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D03A6-D637-8302-70DF-C969916A2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471157-8BC3-9B71-6A89-6743110B8A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201078-9DF3-B56C-3B7B-4BD5E8ED44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7D4ED-156D-AA73-DD59-F4EAA3A290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14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782BB-2F75-3F22-5578-FEE020F12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D7729D-446D-821C-B0CE-3C2A1ACA4E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D983E6-2517-6131-666A-266AEC154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C1B40-DFE1-17B8-E246-7C845F2875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34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8BDA2-2210-24D3-5D13-730E85971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7E8DC7-A4A7-640C-3043-3AD3A554F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97BBDF-F3F2-36D2-E610-50E678E0D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3CB529-5070-CC7F-50EE-69AF969BA2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2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754880" cy="475488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3" name="Shape 1"/>
          <p:cNvSpPr/>
          <p:nvPr/>
        </p:nvSpPr>
        <p:spPr>
          <a:xfrm>
            <a:off x="10789920" y="4023360"/>
            <a:ext cx="2926080" cy="2926080"/>
          </a:xfrm>
          <a:prstGeom prst="ellipse">
            <a:avLst/>
          </a:prstGeom>
          <a:solidFill>
            <a:srgbClr val="E8A33D">
              <a:alpha val="30000"/>
            </a:srgbClr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4" name="Shape 2"/>
          <p:cNvSpPr/>
          <p:nvPr/>
        </p:nvSpPr>
        <p:spPr>
          <a:xfrm>
            <a:off x="-1280160" y="5120640"/>
            <a:ext cx="3291840" cy="3291840"/>
          </a:xfrm>
          <a:prstGeom prst="ellipse">
            <a:avLst/>
          </a:prstGeom>
          <a:solidFill>
            <a:srgbClr val="1C7293">
              <a:alpha val="40000"/>
            </a:srgbClr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ARA-SUL, IP  ·  CONSELHO EXECUTIVO</a:t>
            </a:r>
            <a:endParaRPr lang="pt-PT" sz="2000" noProof="0" dirty="0"/>
          </a:p>
        </p:txBody>
      </p:sp>
      <p:sp>
        <p:nvSpPr>
          <p:cNvPr id="6" name="Text 4"/>
          <p:cNvSpPr/>
          <p:nvPr/>
        </p:nvSpPr>
        <p:spPr>
          <a:xfrm>
            <a:off x="640080" y="1920240"/>
            <a:ext cx="106070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4600"/>
              </a:lnSpc>
            </a:pPr>
            <a:r>
              <a:rPr lang="pt-PT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Ponto de Situação - Execução do </a:t>
            </a:r>
            <a:r>
              <a:rPr lang="pt-PT" sz="4000" b="1" noProof="0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Projecto</a:t>
            </a:r>
            <a:r>
              <a:rPr lang="pt-PT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</a:t>
            </a:r>
            <a:endParaRPr lang="pt-PT" sz="4000" noProof="0" dirty="0"/>
          </a:p>
          <a:p>
            <a:pPr>
              <a:lnSpc>
                <a:spcPts val="4600"/>
              </a:lnSpc>
            </a:pPr>
            <a:r>
              <a:rPr lang="pt-PT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Descentralização do Sistema Financeiro</a:t>
            </a:r>
            <a:endParaRPr lang="pt-PT" sz="4000" noProof="0" dirty="0"/>
          </a:p>
        </p:txBody>
      </p:sp>
      <p:sp>
        <p:nvSpPr>
          <p:cNvPr id="7" name="Text 5"/>
          <p:cNvSpPr/>
          <p:nvPr/>
        </p:nvSpPr>
        <p:spPr>
          <a:xfrm>
            <a:off x="640080" y="361188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i="1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2025 aos Primeiros Resultados da Nova Fase Contratual  (autonomia operacional das quatro Divisões)— Balanço e Situação </a:t>
            </a:r>
            <a:r>
              <a:rPr lang="pt-PT" i="1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</a:t>
            </a:r>
            <a:endParaRPr lang="pt-PT" noProof="0" dirty="0"/>
          </a:p>
        </p:txBody>
      </p:sp>
      <p:sp>
        <p:nvSpPr>
          <p:cNvPr id="8" name="Shape 6"/>
          <p:cNvSpPr/>
          <p:nvPr/>
        </p:nvSpPr>
        <p:spPr>
          <a:xfrm>
            <a:off x="658368" y="4480560"/>
            <a:ext cx="2194560" cy="0"/>
          </a:xfrm>
          <a:prstGeom prst="line">
            <a:avLst/>
          </a:prstGeom>
          <a:noFill/>
          <a:ln w="3175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9" name="Text 7"/>
          <p:cNvSpPr/>
          <p:nvPr/>
        </p:nvSpPr>
        <p:spPr>
          <a:xfrm>
            <a:off x="640080" y="4885510"/>
            <a:ext cx="7315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pt-PT" sz="1400" b="1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Mahala Consultoria e Serviços, </a:t>
            </a:r>
            <a:r>
              <a:rPr lang="pt-PT" sz="1400" b="1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Lda</a:t>
            </a:r>
            <a:endParaRPr lang="pt-PT" sz="1400" noProof="0" dirty="0"/>
          </a:p>
          <a:p>
            <a:pPr>
              <a:lnSpc>
                <a:spcPct val="130000"/>
              </a:lnSpc>
            </a:pP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Assistência Técnica para a Conclusão da Descentralização do Sistema Financeiro da ARA-Sul, IP</a:t>
            </a:r>
            <a:endParaRPr lang="pt-PT" sz="1400" noProof="0" dirty="0"/>
          </a:p>
          <a:p>
            <a:pPr marL="0" indent="0">
              <a:lnSpc>
                <a:spcPct val="130000"/>
              </a:lnSpc>
              <a:buNone/>
            </a:pP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Setembro de 2026</a:t>
            </a:r>
            <a:endParaRPr lang="pt-PT" sz="1400" noProof="0" dirty="0"/>
          </a:p>
        </p:txBody>
      </p:sp>
      <p:pic>
        <p:nvPicPr>
          <p:cNvPr id="11" name="Imagem 2">
            <a:extLst>
              <a:ext uri="{FF2B5EF4-FFF2-40B4-BE49-F238E27FC236}">
                <a16:creationId xmlns:a16="http://schemas.microsoft.com/office/drawing/2014/main" id="{FEE236CD-C158-9ED4-97E0-AC3A37517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t="15868" r="14379" b="20170"/>
          <a:stretch>
            <a:fillRect/>
          </a:stretch>
        </p:blipFill>
        <p:spPr bwMode="auto">
          <a:xfrm>
            <a:off x="23647" y="18920"/>
            <a:ext cx="1883980" cy="107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424231271">
            <a:extLst>
              <a:ext uri="{FF2B5EF4-FFF2-40B4-BE49-F238E27FC236}">
                <a16:creationId xmlns:a16="http://schemas.microsoft.com/office/drawing/2014/main" id="{AD651AD2-CBD8-B374-BA20-19342D8023DF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r="19048" b="18421"/>
          <a:stretch/>
        </p:blipFill>
        <p:spPr bwMode="auto">
          <a:xfrm>
            <a:off x="10912323" y="20647"/>
            <a:ext cx="1256030" cy="10293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2BB4-F68C-4B0A-BDAF-B12212370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97544AF-F1D7-8B74-E4FE-5BB8030F6E4C}"/>
              </a:ext>
            </a:extLst>
          </p:cNvPr>
          <p:cNvSpPr/>
          <p:nvPr/>
        </p:nvSpPr>
        <p:spPr>
          <a:xfrm>
            <a:off x="548640" y="1935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2000" b="1" kern="0" spc="200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FEITO — FASE INICIA</a:t>
            </a:r>
            <a:endParaRPr lang="pt-PT" sz="20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8408B97-A9BE-C0A8-7136-E99B428292B6}"/>
              </a:ext>
            </a:extLst>
          </p:cNvPr>
          <p:cNvSpPr/>
          <p:nvPr/>
        </p:nvSpPr>
        <p:spPr>
          <a:xfrm>
            <a:off x="548640" y="3408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Relação dos Feitos de 2026 (Registo Fotográfico) – </a:t>
            </a:r>
            <a:r>
              <a:rPr lang="pt-PT" sz="2800" b="1" noProof="0" dirty="0" err="1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</a:t>
            </a: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pt-PT" sz="2800" noProof="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AFE469E1-DFCE-F5B5-6792-FB7023019D5A}"/>
              </a:ext>
            </a:extLst>
          </p:cNvPr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C9E43267-C056-C6DF-DCD6-BDEDBE837F02}"/>
              </a:ext>
            </a:extLst>
          </p:cNvPr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pt-PT" sz="1200" noProof="0" dirty="0"/>
          </a:p>
        </p:txBody>
      </p:sp>
      <p:sp>
        <p:nvSpPr>
          <p:cNvPr id="49" name="Shape 5">
            <a:extLst>
              <a:ext uri="{FF2B5EF4-FFF2-40B4-BE49-F238E27FC236}">
                <a16:creationId xmlns:a16="http://schemas.microsoft.com/office/drawing/2014/main" id="{48454FCE-913B-5092-3E0C-CC4402FFFC7C}"/>
              </a:ext>
            </a:extLst>
          </p:cNvPr>
          <p:cNvSpPr/>
          <p:nvPr/>
        </p:nvSpPr>
        <p:spPr>
          <a:xfrm>
            <a:off x="1234440" y="60213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51" name="Text 7">
            <a:extLst>
              <a:ext uri="{FF2B5EF4-FFF2-40B4-BE49-F238E27FC236}">
                <a16:creationId xmlns:a16="http://schemas.microsoft.com/office/drawing/2014/main" id="{60908567-B904-5380-2307-69652B44E46C}"/>
              </a:ext>
            </a:extLst>
          </p:cNvPr>
          <p:cNvSpPr/>
          <p:nvPr/>
        </p:nvSpPr>
        <p:spPr>
          <a:xfrm>
            <a:off x="548640" y="6068568"/>
            <a:ext cx="10576560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600" b="1" noProof="0" dirty="0"/>
              <a:t>Painel de </a:t>
            </a:r>
            <a:r>
              <a:rPr lang="pt-PT" sz="1600" b="1" noProof="0" dirty="0" err="1"/>
              <a:t>Facturação</a:t>
            </a:r>
            <a:r>
              <a:rPr lang="pt-PT" sz="1600" b="1" noProof="0" dirty="0"/>
              <a:t> e Recebimentos (</a:t>
            </a:r>
            <a:r>
              <a:rPr lang="pt-PT" sz="1600" b="1" noProof="0" dirty="0" err="1"/>
              <a:t>Dashboard</a:t>
            </a:r>
            <a:r>
              <a:rPr lang="pt-PT" sz="1600" b="1" noProof="0" dirty="0"/>
              <a:t> de Gestão)</a:t>
            </a:r>
            <a:endParaRPr lang="pt-PT" sz="1600" noProof="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42F4CB5-20DC-DA13-86A6-377704B2D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072388"/>
            <a:ext cx="10703560" cy="499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01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0C1E2-672A-9791-9C6A-11FC27310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B2A578C-E4C4-D830-05C6-77563418BD27}"/>
              </a:ext>
            </a:extLst>
          </p:cNvPr>
          <p:cNvSpPr/>
          <p:nvPr/>
        </p:nvSpPr>
        <p:spPr>
          <a:xfrm>
            <a:off x="548640" y="1935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2000" b="1" kern="0" spc="200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FEITO — FASE INICIA</a:t>
            </a:r>
            <a:endParaRPr lang="pt-PT" sz="20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D316276-1A53-3A6F-74AA-33AC0EC372A2}"/>
              </a:ext>
            </a:extLst>
          </p:cNvPr>
          <p:cNvSpPr/>
          <p:nvPr/>
        </p:nvSpPr>
        <p:spPr>
          <a:xfrm>
            <a:off x="548640" y="3408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Relação dos Feitos de 2026 (Registo Fotográfico) – </a:t>
            </a:r>
            <a:r>
              <a:rPr lang="pt-PT" sz="2800" b="1" noProof="0" dirty="0" err="1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</a:t>
            </a: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pt-PT" sz="2800" noProof="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B4BED0DB-F219-2E92-CA3E-F43C3C5B4B97}"/>
              </a:ext>
            </a:extLst>
          </p:cNvPr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4CDCAAD6-6B4A-B21E-FD5A-28149DCE0ABE}"/>
              </a:ext>
            </a:extLst>
          </p:cNvPr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pt-PT" sz="1200" noProof="0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F15551F4-BECF-AD66-4635-17E8FED49810}"/>
              </a:ext>
            </a:extLst>
          </p:cNvPr>
          <p:cNvSpPr/>
          <p:nvPr/>
        </p:nvSpPr>
        <p:spPr>
          <a:xfrm>
            <a:off x="660399" y="6157468"/>
            <a:ext cx="10447337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600" b="1" noProof="0" dirty="0"/>
              <a:t>Portal de Serviço — </a:t>
            </a:r>
            <a:r>
              <a:rPr lang="pt-PT" sz="1600" b="1" noProof="0" dirty="0" err="1"/>
              <a:t>Help</a:t>
            </a:r>
            <a:r>
              <a:rPr lang="pt-PT" sz="1600" b="1" noProof="0" dirty="0"/>
              <a:t> </a:t>
            </a:r>
            <a:r>
              <a:rPr lang="pt-PT" sz="1600" b="1" noProof="0" dirty="0" err="1"/>
              <a:t>Service</a:t>
            </a:r>
            <a:endParaRPr lang="pt-PT" sz="1600" noProof="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EE4C327-4798-5E19-B574-09A729AE5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882294"/>
            <a:ext cx="10447337" cy="539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37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ONDE ESTAMOS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Ponto de Situação por Divisão (Diagnóstico de Agosto 2026)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Levantamento realizado nas quatro Divisões entre 17 e 21 de Agosto de 2026, no âmbito do Relatório Inicial.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20040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6" name="Text 4"/>
          <p:cNvSpPr/>
          <p:nvPr/>
        </p:nvSpPr>
        <p:spPr>
          <a:xfrm>
            <a:off x="640080" y="1920240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Matéria</a:t>
            </a:r>
            <a:endParaRPr lang="pt-PT" noProof="0" dirty="0"/>
          </a:p>
        </p:txBody>
      </p:sp>
      <p:sp>
        <p:nvSpPr>
          <p:cNvPr id="7" name="Shape 5"/>
          <p:cNvSpPr/>
          <p:nvPr/>
        </p:nvSpPr>
        <p:spPr>
          <a:xfrm>
            <a:off x="3749040" y="1920240"/>
            <a:ext cx="196596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8" name="Text 6"/>
          <p:cNvSpPr/>
          <p:nvPr/>
        </p:nvSpPr>
        <p:spPr>
          <a:xfrm>
            <a:off x="3840480" y="192024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DGBI</a:t>
            </a:r>
            <a:endParaRPr lang="pt-PT" noProof="0" dirty="0"/>
          </a:p>
        </p:txBody>
      </p:sp>
      <p:sp>
        <p:nvSpPr>
          <p:cNvPr id="9" name="Shape 7"/>
          <p:cNvSpPr/>
          <p:nvPr/>
        </p:nvSpPr>
        <p:spPr>
          <a:xfrm>
            <a:off x="5715000" y="1920240"/>
            <a:ext cx="196596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10" name="Text 8"/>
          <p:cNvSpPr/>
          <p:nvPr/>
        </p:nvSpPr>
        <p:spPr>
          <a:xfrm>
            <a:off x="5806440" y="192024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DGBL</a:t>
            </a:r>
            <a:endParaRPr lang="pt-PT" noProof="0" dirty="0"/>
          </a:p>
        </p:txBody>
      </p:sp>
      <p:sp>
        <p:nvSpPr>
          <p:cNvPr id="11" name="Shape 9"/>
          <p:cNvSpPr/>
          <p:nvPr/>
        </p:nvSpPr>
        <p:spPr>
          <a:xfrm>
            <a:off x="7680960" y="1920240"/>
            <a:ext cx="196596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12" name="Text 10"/>
          <p:cNvSpPr/>
          <p:nvPr/>
        </p:nvSpPr>
        <p:spPr>
          <a:xfrm>
            <a:off x="7772400" y="192024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DGBUM</a:t>
            </a:r>
            <a:endParaRPr lang="pt-PT" noProof="0" dirty="0"/>
          </a:p>
        </p:txBody>
      </p:sp>
      <p:sp>
        <p:nvSpPr>
          <p:cNvPr id="13" name="Shape 11"/>
          <p:cNvSpPr/>
          <p:nvPr/>
        </p:nvSpPr>
        <p:spPr>
          <a:xfrm>
            <a:off x="9646920" y="1920240"/>
            <a:ext cx="196596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14" name="Text 12"/>
          <p:cNvSpPr/>
          <p:nvPr/>
        </p:nvSpPr>
        <p:spPr>
          <a:xfrm>
            <a:off x="9738360" y="192024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DGBS</a:t>
            </a:r>
            <a:endParaRPr lang="pt-PT" noProof="0" dirty="0"/>
          </a:p>
        </p:txBody>
      </p:sp>
      <p:sp>
        <p:nvSpPr>
          <p:cNvPr id="15" name="Shape 13"/>
          <p:cNvSpPr/>
          <p:nvPr/>
        </p:nvSpPr>
        <p:spPr>
          <a:xfrm>
            <a:off x="548640" y="2304288"/>
            <a:ext cx="320040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16" name="Text 14"/>
          <p:cNvSpPr/>
          <p:nvPr/>
        </p:nvSpPr>
        <p:spPr>
          <a:xfrm>
            <a:off x="640080" y="2304288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 no Sistema</a:t>
            </a:r>
            <a:endParaRPr lang="pt-PT" sz="1600" noProof="0" dirty="0"/>
          </a:p>
        </p:txBody>
      </p:sp>
      <p:sp>
        <p:nvSpPr>
          <p:cNvPr id="17" name="Shape 15"/>
          <p:cNvSpPr/>
          <p:nvPr/>
        </p:nvSpPr>
        <p:spPr>
          <a:xfrm>
            <a:off x="3749040" y="2304288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3840480" y="230428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19" name="Shape 17"/>
          <p:cNvSpPr/>
          <p:nvPr/>
        </p:nvSpPr>
        <p:spPr>
          <a:xfrm>
            <a:off x="5715000" y="2304288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5806440" y="230428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pt-PT" sz="1600" noProof="0" dirty="0"/>
          </a:p>
        </p:txBody>
      </p:sp>
      <p:sp>
        <p:nvSpPr>
          <p:cNvPr id="21" name="Shape 19"/>
          <p:cNvSpPr/>
          <p:nvPr/>
        </p:nvSpPr>
        <p:spPr>
          <a:xfrm>
            <a:off x="7680960" y="2304288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2" name="Text 20"/>
          <p:cNvSpPr/>
          <p:nvPr/>
        </p:nvSpPr>
        <p:spPr>
          <a:xfrm>
            <a:off x="7772400" y="230428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23" name="Shape 21"/>
          <p:cNvSpPr/>
          <p:nvPr/>
        </p:nvSpPr>
        <p:spPr>
          <a:xfrm>
            <a:off x="9646920" y="2304288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9738360" y="230428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25" name="Shape 23"/>
          <p:cNvSpPr/>
          <p:nvPr/>
        </p:nvSpPr>
        <p:spPr>
          <a:xfrm>
            <a:off x="548640" y="2779776"/>
            <a:ext cx="320040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6" name="Text 24"/>
          <p:cNvSpPr/>
          <p:nvPr/>
        </p:nvSpPr>
        <p:spPr>
          <a:xfrm>
            <a:off x="640080" y="2779776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Lançamentos Contabilísticos Locais</a:t>
            </a:r>
            <a:endParaRPr lang="pt-PT" sz="1600" noProof="0" dirty="0"/>
          </a:p>
        </p:txBody>
      </p:sp>
      <p:sp>
        <p:nvSpPr>
          <p:cNvPr id="27" name="Shape 25"/>
          <p:cNvSpPr/>
          <p:nvPr/>
        </p:nvSpPr>
        <p:spPr>
          <a:xfrm>
            <a:off x="3749040" y="2779776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8" name="Text 26"/>
          <p:cNvSpPr/>
          <p:nvPr/>
        </p:nvSpPr>
        <p:spPr>
          <a:xfrm>
            <a:off x="3840480" y="277977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pt-PT" sz="1600" noProof="0" dirty="0"/>
          </a:p>
        </p:txBody>
      </p:sp>
      <p:sp>
        <p:nvSpPr>
          <p:cNvPr id="29" name="Shape 27"/>
          <p:cNvSpPr/>
          <p:nvPr/>
        </p:nvSpPr>
        <p:spPr>
          <a:xfrm>
            <a:off x="5715000" y="2779776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0" name="Text 28"/>
          <p:cNvSpPr/>
          <p:nvPr/>
        </p:nvSpPr>
        <p:spPr>
          <a:xfrm>
            <a:off x="5806440" y="277977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pt-PT" sz="1600" noProof="0" dirty="0"/>
          </a:p>
        </p:txBody>
      </p:sp>
      <p:sp>
        <p:nvSpPr>
          <p:cNvPr id="31" name="Shape 29"/>
          <p:cNvSpPr/>
          <p:nvPr/>
        </p:nvSpPr>
        <p:spPr>
          <a:xfrm>
            <a:off x="7680960" y="2779776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2" name="Text 30"/>
          <p:cNvSpPr/>
          <p:nvPr/>
        </p:nvSpPr>
        <p:spPr>
          <a:xfrm>
            <a:off x="7772400" y="277977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pt-PT" sz="1600" noProof="0" dirty="0"/>
          </a:p>
        </p:txBody>
      </p:sp>
      <p:sp>
        <p:nvSpPr>
          <p:cNvPr id="33" name="Shape 31"/>
          <p:cNvSpPr/>
          <p:nvPr/>
        </p:nvSpPr>
        <p:spPr>
          <a:xfrm>
            <a:off x="9646920" y="2779776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4" name="Text 32"/>
          <p:cNvSpPr/>
          <p:nvPr/>
        </p:nvSpPr>
        <p:spPr>
          <a:xfrm>
            <a:off x="9738360" y="277977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pt-PT" sz="1600" noProof="0" dirty="0"/>
          </a:p>
        </p:txBody>
      </p:sp>
      <p:sp>
        <p:nvSpPr>
          <p:cNvPr id="35" name="Shape 33"/>
          <p:cNvSpPr/>
          <p:nvPr/>
        </p:nvSpPr>
        <p:spPr>
          <a:xfrm>
            <a:off x="548640" y="3255264"/>
            <a:ext cx="320040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6" name="Text 34"/>
          <p:cNvSpPr/>
          <p:nvPr/>
        </p:nvSpPr>
        <p:spPr>
          <a:xfrm>
            <a:off x="640080" y="3255264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Relatórios de Gestão Locais</a:t>
            </a:r>
            <a:endParaRPr lang="pt-PT" sz="1600" noProof="0" dirty="0"/>
          </a:p>
        </p:txBody>
      </p:sp>
      <p:sp>
        <p:nvSpPr>
          <p:cNvPr id="37" name="Shape 35"/>
          <p:cNvSpPr/>
          <p:nvPr/>
        </p:nvSpPr>
        <p:spPr>
          <a:xfrm>
            <a:off x="3749040" y="3255264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8" name="Text 36"/>
          <p:cNvSpPr/>
          <p:nvPr/>
        </p:nvSpPr>
        <p:spPr>
          <a:xfrm>
            <a:off x="3840480" y="3255264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Parcial</a:t>
            </a:r>
            <a:endParaRPr lang="pt-PT" sz="1600" noProof="0" dirty="0"/>
          </a:p>
        </p:txBody>
      </p:sp>
      <p:sp>
        <p:nvSpPr>
          <p:cNvPr id="39" name="Shape 37"/>
          <p:cNvSpPr/>
          <p:nvPr/>
        </p:nvSpPr>
        <p:spPr>
          <a:xfrm>
            <a:off x="5715000" y="3255264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0" name="Text 38"/>
          <p:cNvSpPr/>
          <p:nvPr/>
        </p:nvSpPr>
        <p:spPr>
          <a:xfrm>
            <a:off x="5806440" y="3255264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pt-PT" sz="1600" noProof="0" dirty="0"/>
          </a:p>
        </p:txBody>
      </p:sp>
      <p:sp>
        <p:nvSpPr>
          <p:cNvPr id="41" name="Shape 39"/>
          <p:cNvSpPr/>
          <p:nvPr/>
        </p:nvSpPr>
        <p:spPr>
          <a:xfrm>
            <a:off x="7680960" y="3255264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2" name="Text 40"/>
          <p:cNvSpPr/>
          <p:nvPr/>
        </p:nvSpPr>
        <p:spPr>
          <a:xfrm>
            <a:off x="7772400" y="3255264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</a:t>
            </a:r>
            <a:endParaRPr lang="pt-PT" sz="1600" noProof="0" dirty="0"/>
          </a:p>
        </p:txBody>
      </p:sp>
      <p:sp>
        <p:nvSpPr>
          <p:cNvPr id="43" name="Shape 41"/>
          <p:cNvSpPr/>
          <p:nvPr/>
        </p:nvSpPr>
        <p:spPr>
          <a:xfrm>
            <a:off x="9646920" y="3255264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4" name="Text 42"/>
          <p:cNvSpPr/>
          <p:nvPr/>
        </p:nvSpPr>
        <p:spPr>
          <a:xfrm>
            <a:off x="9738360" y="3255264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Pede Mapa</a:t>
            </a:r>
            <a:endParaRPr lang="pt-PT" sz="1600" noProof="0" dirty="0"/>
          </a:p>
        </p:txBody>
      </p:sp>
      <p:sp>
        <p:nvSpPr>
          <p:cNvPr id="45" name="Shape 43"/>
          <p:cNvSpPr/>
          <p:nvPr/>
        </p:nvSpPr>
        <p:spPr>
          <a:xfrm>
            <a:off x="548640" y="3730752"/>
            <a:ext cx="320040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6" name="Text 44"/>
          <p:cNvSpPr/>
          <p:nvPr/>
        </p:nvSpPr>
        <p:spPr>
          <a:xfrm>
            <a:off x="640080" y="3730752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 Técnica no Sistema</a:t>
            </a:r>
            <a:endParaRPr lang="pt-PT" sz="1600" noProof="0" dirty="0"/>
          </a:p>
        </p:txBody>
      </p:sp>
      <p:sp>
        <p:nvSpPr>
          <p:cNvPr id="47" name="Shape 45"/>
          <p:cNvSpPr/>
          <p:nvPr/>
        </p:nvSpPr>
        <p:spPr>
          <a:xfrm>
            <a:off x="3749040" y="3730752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8" name="Text 46"/>
          <p:cNvSpPr/>
          <p:nvPr/>
        </p:nvSpPr>
        <p:spPr>
          <a:xfrm>
            <a:off x="3840480" y="3730752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Sólida</a:t>
            </a:r>
            <a:endParaRPr lang="pt-PT" sz="1600" noProof="0" dirty="0"/>
          </a:p>
        </p:txBody>
      </p:sp>
      <p:sp>
        <p:nvSpPr>
          <p:cNvPr id="49" name="Shape 47"/>
          <p:cNvSpPr/>
          <p:nvPr/>
        </p:nvSpPr>
        <p:spPr>
          <a:xfrm>
            <a:off x="5715000" y="3730752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50" name="Text 48"/>
          <p:cNvSpPr/>
          <p:nvPr/>
        </p:nvSpPr>
        <p:spPr>
          <a:xfrm>
            <a:off x="5806440" y="3730752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Parcial</a:t>
            </a:r>
            <a:endParaRPr lang="pt-PT" sz="1600" noProof="0" dirty="0"/>
          </a:p>
        </p:txBody>
      </p:sp>
      <p:sp>
        <p:nvSpPr>
          <p:cNvPr id="51" name="Shape 49"/>
          <p:cNvSpPr/>
          <p:nvPr/>
        </p:nvSpPr>
        <p:spPr>
          <a:xfrm>
            <a:off x="7680960" y="3730752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52" name="Text 50"/>
          <p:cNvSpPr/>
          <p:nvPr/>
        </p:nvSpPr>
        <p:spPr>
          <a:xfrm>
            <a:off x="7772400" y="3730752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experiência</a:t>
            </a:r>
            <a:endParaRPr lang="pt-PT" sz="1600" noProof="0" dirty="0"/>
          </a:p>
        </p:txBody>
      </p:sp>
      <p:sp>
        <p:nvSpPr>
          <p:cNvPr id="53" name="Shape 51"/>
          <p:cNvSpPr/>
          <p:nvPr/>
        </p:nvSpPr>
        <p:spPr>
          <a:xfrm>
            <a:off x="9646920" y="3730752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54" name="Text 52"/>
          <p:cNvSpPr/>
          <p:nvPr/>
        </p:nvSpPr>
        <p:spPr>
          <a:xfrm>
            <a:off x="9738360" y="3730752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Sólida</a:t>
            </a:r>
            <a:endParaRPr lang="pt-PT" sz="1600" noProof="0" dirty="0"/>
          </a:p>
        </p:txBody>
      </p:sp>
      <p:sp>
        <p:nvSpPr>
          <p:cNvPr id="55" name="Shape 53"/>
          <p:cNvSpPr/>
          <p:nvPr/>
        </p:nvSpPr>
        <p:spPr>
          <a:xfrm>
            <a:off x="548640" y="4206240"/>
            <a:ext cx="320040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56" name="Text 54"/>
          <p:cNvSpPr/>
          <p:nvPr/>
        </p:nvSpPr>
        <p:spPr>
          <a:xfrm>
            <a:off x="640080" y="4206240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Equipamento Adequado</a:t>
            </a:r>
            <a:endParaRPr lang="pt-PT" sz="1600" noProof="0" dirty="0"/>
          </a:p>
        </p:txBody>
      </p:sp>
      <p:sp>
        <p:nvSpPr>
          <p:cNvPr id="57" name="Shape 55"/>
          <p:cNvSpPr/>
          <p:nvPr/>
        </p:nvSpPr>
        <p:spPr>
          <a:xfrm>
            <a:off x="3749040" y="4206240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58" name="Text 56"/>
          <p:cNvSpPr/>
          <p:nvPr/>
        </p:nvSpPr>
        <p:spPr>
          <a:xfrm>
            <a:off x="3840480" y="4206240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59" name="Shape 57"/>
          <p:cNvSpPr/>
          <p:nvPr/>
        </p:nvSpPr>
        <p:spPr>
          <a:xfrm>
            <a:off x="5715000" y="4206240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60" name="Text 58"/>
          <p:cNvSpPr/>
          <p:nvPr/>
        </p:nvSpPr>
        <p:spPr>
          <a:xfrm>
            <a:off x="5806440" y="4206240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61" name="Shape 59"/>
          <p:cNvSpPr/>
          <p:nvPr/>
        </p:nvSpPr>
        <p:spPr>
          <a:xfrm>
            <a:off x="7680960" y="4206240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62" name="Text 60"/>
          <p:cNvSpPr/>
          <p:nvPr/>
        </p:nvSpPr>
        <p:spPr>
          <a:xfrm>
            <a:off x="7772400" y="4206240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Falta UPS/Impressora</a:t>
            </a:r>
            <a:endParaRPr lang="pt-PT" sz="1600" noProof="0" dirty="0"/>
          </a:p>
        </p:txBody>
      </p:sp>
      <p:sp>
        <p:nvSpPr>
          <p:cNvPr id="63" name="Shape 61"/>
          <p:cNvSpPr/>
          <p:nvPr/>
        </p:nvSpPr>
        <p:spPr>
          <a:xfrm>
            <a:off x="9646920" y="4206240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64" name="Text 62"/>
          <p:cNvSpPr/>
          <p:nvPr/>
        </p:nvSpPr>
        <p:spPr>
          <a:xfrm>
            <a:off x="9738360" y="4206240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65" name="Shape 63"/>
          <p:cNvSpPr/>
          <p:nvPr/>
        </p:nvSpPr>
        <p:spPr>
          <a:xfrm>
            <a:off x="548640" y="4681728"/>
            <a:ext cx="320040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66" name="Text 64"/>
          <p:cNvSpPr/>
          <p:nvPr/>
        </p:nvSpPr>
        <p:spPr>
          <a:xfrm>
            <a:off x="640080" y="4681728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Focal Designado</a:t>
            </a:r>
            <a:endParaRPr lang="pt-PT" sz="1600" noProof="0" dirty="0"/>
          </a:p>
        </p:txBody>
      </p:sp>
      <p:sp>
        <p:nvSpPr>
          <p:cNvPr id="67" name="Shape 65"/>
          <p:cNvSpPr/>
          <p:nvPr/>
        </p:nvSpPr>
        <p:spPr>
          <a:xfrm>
            <a:off x="3749040" y="4681728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68" name="Text 66"/>
          <p:cNvSpPr/>
          <p:nvPr/>
        </p:nvSpPr>
        <p:spPr>
          <a:xfrm>
            <a:off x="3840480" y="468172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Proposto</a:t>
            </a:r>
            <a:endParaRPr lang="pt-PT" sz="1600" noProof="0" dirty="0"/>
          </a:p>
        </p:txBody>
      </p:sp>
      <p:sp>
        <p:nvSpPr>
          <p:cNvPr id="69" name="Shape 67"/>
          <p:cNvSpPr/>
          <p:nvPr/>
        </p:nvSpPr>
        <p:spPr>
          <a:xfrm>
            <a:off x="5715000" y="4681728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70" name="Text 68"/>
          <p:cNvSpPr/>
          <p:nvPr/>
        </p:nvSpPr>
        <p:spPr>
          <a:xfrm>
            <a:off x="5806440" y="468172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Identificação</a:t>
            </a:r>
            <a:endParaRPr lang="pt-PT" sz="1600" noProof="0" dirty="0"/>
          </a:p>
        </p:txBody>
      </p:sp>
      <p:sp>
        <p:nvSpPr>
          <p:cNvPr id="71" name="Shape 69"/>
          <p:cNvSpPr/>
          <p:nvPr/>
        </p:nvSpPr>
        <p:spPr>
          <a:xfrm>
            <a:off x="7680960" y="4681728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72" name="Text 70"/>
          <p:cNvSpPr/>
          <p:nvPr/>
        </p:nvSpPr>
        <p:spPr>
          <a:xfrm>
            <a:off x="7772400" y="468172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designar</a:t>
            </a:r>
            <a:endParaRPr lang="pt-PT" sz="1600" noProof="0" dirty="0"/>
          </a:p>
        </p:txBody>
      </p:sp>
      <p:sp>
        <p:nvSpPr>
          <p:cNvPr id="73" name="Shape 71"/>
          <p:cNvSpPr/>
          <p:nvPr/>
        </p:nvSpPr>
        <p:spPr>
          <a:xfrm>
            <a:off x="9646920" y="4681728"/>
            <a:ext cx="1965960" cy="47548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74" name="Text 72"/>
          <p:cNvSpPr/>
          <p:nvPr/>
        </p:nvSpPr>
        <p:spPr>
          <a:xfrm>
            <a:off x="9738360" y="4681728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Designar</a:t>
            </a:r>
            <a:endParaRPr lang="pt-PT" sz="1600" noProof="0" dirty="0"/>
          </a:p>
        </p:txBody>
      </p:sp>
      <p:sp>
        <p:nvSpPr>
          <p:cNvPr id="75" name="Shape 73"/>
          <p:cNvSpPr/>
          <p:nvPr/>
        </p:nvSpPr>
        <p:spPr>
          <a:xfrm>
            <a:off x="548640" y="5157216"/>
            <a:ext cx="320040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76" name="Text 74"/>
          <p:cNvSpPr/>
          <p:nvPr/>
        </p:nvSpPr>
        <p:spPr>
          <a:xfrm>
            <a:off x="640080" y="5157216"/>
            <a:ext cx="3017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Dificuldades Reportadas</a:t>
            </a:r>
            <a:endParaRPr lang="pt-PT" sz="1600" noProof="0" dirty="0"/>
          </a:p>
        </p:txBody>
      </p:sp>
      <p:sp>
        <p:nvSpPr>
          <p:cNvPr id="77" name="Shape 75"/>
          <p:cNvSpPr/>
          <p:nvPr/>
        </p:nvSpPr>
        <p:spPr>
          <a:xfrm>
            <a:off x="3749040" y="5157216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78" name="Text 76"/>
          <p:cNvSpPr/>
          <p:nvPr/>
        </p:nvSpPr>
        <p:spPr>
          <a:xfrm>
            <a:off x="3840480" y="515721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79" name="Shape 77"/>
          <p:cNvSpPr/>
          <p:nvPr/>
        </p:nvSpPr>
        <p:spPr>
          <a:xfrm>
            <a:off x="5715000" y="5157216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80" name="Text 78"/>
          <p:cNvSpPr/>
          <p:nvPr/>
        </p:nvSpPr>
        <p:spPr>
          <a:xfrm>
            <a:off x="5806440" y="515721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81" name="Shape 79"/>
          <p:cNvSpPr/>
          <p:nvPr/>
        </p:nvSpPr>
        <p:spPr>
          <a:xfrm>
            <a:off x="7680960" y="5157216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82" name="Text 80"/>
          <p:cNvSpPr/>
          <p:nvPr/>
        </p:nvSpPr>
        <p:spPr>
          <a:xfrm>
            <a:off x="7772400" y="515721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</a:t>
            </a:r>
            <a:endParaRPr lang="pt-PT" sz="1600" noProof="0" dirty="0"/>
          </a:p>
        </p:txBody>
      </p:sp>
      <p:sp>
        <p:nvSpPr>
          <p:cNvPr id="83" name="Shape 81"/>
          <p:cNvSpPr/>
          <p:nvPr/>
        </p:nvSpPr>
        <p:spPr>
          <a:xfrm>
            <a:off x="9646920" y="5157216"/>
            <a:ext cx="1965960" cy="47548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84" name="Text 82"/>
          <p:cNvSpPr/>
          <p:nvPr/>
        </p:nvSpPr>
        <p:spPr>
          <a:xfrm>
            <a:off x="9738360" y="5157216"/>
            <a:ext cx="1783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Nenhuma</a:t>
            </a:r>
            <a:endParaRPr lang="pt-PT" sz="1600" noProof="0" dirty="0"/>
          </a:p>
        </p:txBody>
      </p:sp>
      <p:sp>
        <p:nvSpPr>
          <p:cNvPr id="85" name="Shape 83"/>
          <p:cNvSpPr/>
          <p:nvPr/>
        </p:nvSpPr>
        <p:spPr>
          <a:xfrm>
            <a:off x="548640" y="5623560"/>
            <a:ext cx="11064240" cy="548640"/>
          </a:xfrm>
          <a:prstGeom prst="roundRect">
            <a:avLst>
              <a:gd name="adj" fmla="val 10000"/>
            </a:avLst>
          </a:prstGeom>
          <a:solidFill>
            <a:srgbClr val="CFE3EC"/>
          </a:solidFill>
          <a:ln/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86" name="Text 84"/>
          <p:cNvSpPr/>
          <p:nvPr/>
        </p:nvSpPr>
        <p:spPr>
          <a:xfrm>
            <a:off x="822960" y="562356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i="1" noProof="0" dirty="0">
                <a:solidFill>
                  <a:srgbClr val="0B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DGBL está parada desde as chuvas — está em curso a reposição do equipamento pela ARA-Sul, IP.</a:t>
            </a:r>
            <a:endParaRPr lang="pt-PT" sz="1600" noProof="0" dirty="0"/>
          </a:p>
        </p:txBody>
      </p:sp>
      <p:sp>
        <p:nvSpPr>
          <p:cNvPr id="87" name="Text 85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88" name="Text 86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ESTÁ A ACONTECER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Cronograma — Setembro a Dezembro de 2026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próximos quatro meses concentram as peças-chave de que depende toda a descentralização.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1051560" y="2514600"/>
            <a:ext cx="795528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6" name="Shape 4"/>
          <p:cNvSpPr/>
          <p:nvPr/>
        </p:nvSpPr>
        <p:spPr>
          <a:xfrm>
            <a:off x="914400" y="2377440"/>
            <a:ext cx="274320" cy="274320"/>
          </a:xfrm>
          <a:prstGeom prst="ellipse">
            <a:avLst/>
          </a:prstGeom>
          <a:solidFill>
            <a:srgbClr val="E8A33D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7" name="Text 5"/>
          <p:cNvSpPr/>
          <p:nvPr/>
        </p:nvSpPr>
        <p:spPr>
          <a:xfrm>
            <a:off x="914400" y="23682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pt-PT" sz="1400" noProof="0" dirty="0"/>
          </a:p>
        </p:txBody>
      </p:sp>
      <p:sp>
        <p:nvSpPr>
          <p:cNvPr id="8" name="Shape 6"/>
          <p:cNvSpPr/>
          <p:nvPr/>
        </p:nvSpPr>
        <p:spPr>
          <a:xfrm>
            <a:off x="731520" y="2880360"/>
            <a:ext cx="2423160" cy="24663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A2B33">
                <a:alpha val="12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9" name="Text 7"/>
          <p:cNvSpPr/>
          <p:nvPr/>
        </p:nvSpPr>
        <p:spPr>
          <a:xfrm>
            <a:off x="868680" y="3017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Setembro</a:t>
            </a:r>
            <a:endParaRPr lang="pt-PT" noProof="0" dirty="0"/>
          </a:p>
        </p:txBody>
      </p:sp>
      <p:sp>
        <p:nvSpPr>
          <p:cNvPr id="10" name="Text 8"/>
          <p:cNvSpPr/>
          <p:nvPr/>
        </p:nvSpPr>
        <p:spPr>
          <a:xfrm>
            <a:off x="868680" y="332994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de Formação Geral</a:t>
            </a:r>
            <a:endParaRPr lang="pt-PT" noProof="0" dirty="0"/>
          </a:p>
        </p:txBody>
      </p:sp>
      <p:sp>
        <p:nvSpPr>
          <p:cNvPr id="11" name="Text 9"/>
          <p:cNvSpPr/>
          <p:nvPr/>
        </p:nvSpPr>
        <p:spPr>
          <a:xfrm>
            <a:off x="868680" y="3840480"/>
            <a:ext cx="2148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Apuramento de resultados de 2025;</a:t>
            </a:r>
          </a:p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Capacitação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-job na DGBUM;</a:t>
            </a:r>
          </a:p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1.º Relatório Trimestral</a:t>
            </a:r>
            <a:endParaRPr lang="pt-PT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3566160" y="2377440"/>
            <a:ext cx="274320" cy="274320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3" name="Text 11"/>
          <p:cNvSpPr/>
          <p:nvPr/>
        </p:nvSpPr>
        <p:spPr>
          <a:xfrm>
            <a:off x="3566160" y="23682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pt-PT" sz="1400" noProof="0" dirty="0"/>
          </a:p>
        </p:txBody>
      </p:sp>
      <p:sp>
        <p:nvSpPr>
          <p:cNvPr id="14" name="Shape 12"/>
          <p:cNvSpPr/>
          <p:nvPr/>
        </p:nvSpPr>
        <p:spPr>
          <a:xfrm>
            <a:off x="3383280" y="2880360"/>
            <a:ext cx="2423160" cy="24663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A2B33">
                <a:alpha val="12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5" name="Text 13"/>
          <p:cNvSpPr/>
          <p:nvPr/>
        </p:nvSpPr>
        <p:spPr>
          <a:xfrm>
            <a:off x="3520440" y="3017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Outubro</a:t>
            </a:r>
            <a:endParaRPr lang="pt-PT" noProof="0" dirty="0"/>
          </a:p>
        </p:txBody>
      </p:sp>
      <p:sp>
        <p:nvSpPr>
          <p:cNvPr id="16" name="Text 14"/>
          <p:cNvSpPr/>
          <p:nvPr/>
        </p:nvSpPr>
        <p:spPr>
          <a:xfrm>
            <a:off x="3520440" y="332994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Limpeza do Plano de Contas</a:t>
            </a:r>
            <a:endParaRPr lang="pt-PT" noProof="0" dirty="0"/>
          </a:p>
        </p:txBody>
      </p:sp>
      <p:sp>
        <p:nvSpPr>
          <p:cNvPr id="17" name="Text 15"/>
          <p:cNvSpPr/>
          <p:nvPr/>
        </p:nvSpPr>
        <p:spPr>
          <a:xfrm>
            <a:off x="3520440" y="3840480"/>
            <a:ext cx="2148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Mapas de gestão;</a:t>
            </a:r>
          </a:p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Integração de salários na contabilidade;</a:t>
            </a:r>
          </a:p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Capacitação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-job na DGBI  e na DGBL</a:t>
            </a:r>
            <a:endParaRPr lang="pt-PT" sz="1600" noProof="0" dirty="0"/>
          </a:p>
        </p:txBody>
      </p:sp>
      <p:sp>
        <p:nvSpPr>
          <p:cNvPr id="18" name="Shape 16"/>
          <p:cNvSpPr/>
          <p:nvPr/>
        </p:nvSpPr>
        <p:spPr>
          <a:xfrm>
            <a:off x="6217920" y="2377440"/>
            <a:ext cx="274320" cy="274320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9" name="Text 17"/>
          <p:cNvSpPr/>
          <p:nvPr/>
        </p:nvSpPr>
        <p:spPr>
          <a:xfrm>
            <a:off x="6217920" y="23682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pt-PT" sz="1400" noProof="0" dirty="0"/>
          </a:p>
        </p:txBody>
      </p:sp>
      <p:sp>
        <p:nvSpPr>
          <p:cNvPr id="20" name="Shape 18"/>
          <p:cNvSpPr/>
          <p:nvPr/>
        </p:nvSpPr>
        <p:spPr>
          <a:xfrm>
            <a:off x="6035040" y="2880360"/>
            <a:ext cx="2423160" cy="24663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A2B33">
                <a:alpha val="12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21" name="Text 19"/>
          <p:cNvSpPr/>
          <p:nvPr/>
        </p:nvSpPr>
        <p:spPr>
          <a:xfrm>
            <a:off x="6172200" y="3017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</a:t>
            </a:r>
            <a:endParaRPr lang="pt-PT" noProof="0" dirty="0"/>
          </a:p>
        </p:txBody>
      </p:sp>
      <p:sp>
        <p:nvSpPr>
          <p:cNvPr id="22" name="Text 20"/>
          <p:cNvSpPr/>
          <p:nvPr/>
        </p:nvSpPr>
        <p:spPr>
          <a:xfrm>
            <a:off x="6172200" y="33299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Imparidades 2024 – 2025</a:t>
            </a:r>
            <a:endParaRPr lang="pt-PT" noProof="0" dirty="0"/>
          </a:p>
        </p:txBody>
      </p:sp>
      <p:sp>
        <p:nvSpPr>
          <p:cNvPr id="23" name="Text 21"/>
          <p:cNvSpPr/>
          <p:nvPr/>
        </p:nvSpPr>
        <p:spPr>
          <a:xfrm>
            <a:off x="6172200" y="3840480"/>
            <a:ext cx="2148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Conciliação da conta de clientes;</a:t>
            </a:r>
          </a:p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Capacitação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-job na DGBS;</a:t>
            </a:r>
          </a:p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Semestral</a:t>
            </a:r>
            <a:endParaRPr lang="pt-PT" sz="1600" noProof="0" dirty="0"/>
          </a:p>
        </p:txBody>
      </p:sp>
      <p:sp>
        <p:nvSpPr>
          <p:cNvPr id="24" name="Shape 22"/>
          <p:cNvSpPr/>
          <p:nvPr/>
        </p:nvSpPr>
        <p:spPr>
          <a:xfrm>
            <a:off x="8869680" y="2377440"/>
            <a:ext cx="274320" cy="274320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25" name="Text 23"/>
          <p:cNvSpPr/>
          <p:nvPr/>
        </p:nvSpPr>
        <p:spPr>
          <a:xfrm>
            <a:off x="8869680" y="23682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pt-PT" sz="1400" noProof="0" dirty="0"/>
          </a:p>
        </p:txBody>
      </p:sp>
      <p:sp>
        <p:nvSpPr>
          <p:cNvPr id="26" name="Shape 24"/>
          <p:cNvSpPr/>
          <p:nvPr/>
        </p:nvSpPr>
        <p:spPr>
          <a:xfrm>
            <a:off x="8686800" y="2880360"/>
            <a:ext cx="2423160" cy="24663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1A2B33">
                <a:alpha val="12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27" name="Text 25"/>
          <p:cNvSpPr/>
          <p:nvPr/>
        </p:nvSpPr>
        <p:spPr>
          <a:xfrm>
            <a:off x="8823960" y="3017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Dezembro</a:t>
            </a:r>
            <a:endParaRPr lang="pt-PT" noProof="0" dirty="0"/>
          </a:p>
        </p:txBody>
      </p:sp>
      <p:sp>
        <p:nvSpPr>
          <p:cNvPr id="28" name="Text 26"/>
          <p:cNvSpPr/>
          <p:nvPr/>
        </p:nvSpPr>
        <p:spPr>
          <a:xfrm>
            <a:off x="8823960" y="332994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Fecho do Exercício</a:t>
            </a:r>
            <a:endParaRPr lang="pt-PT" noProof="0" dirty="0"/>
          </a:p>
        </p:txBody>
      </p:sp>
      <p:sp>
        <p:nvSpPr>
          <p:cNvPr id="29" name="Text 27"/>
          <p:cNvSpPr/>
          <p:nvPr/>
        </p:nvSpPr>
        <p:spPr>
          <a:xfrm>
            <a:off x="8823960" y="3840480"/>
            <a:ext cx="2148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Divisões a operar de forma autónoma.</a:t>
            </a:r>
            <a:endParaRPr lang="pt-PT" sz="1600" noProof="0" dirty="0"/>
          </a:p>
        </p:txBody>
      </p:sp>
      <p:sp>
        <p:nvSpPr>
          <p:cNvPr id="30" name="Shape 28"/>
          <p:cNvSpPr/>
          <p:nvPr/>
        </p:nvSpPr>
        <p:spPr>
          <a:xfrm>
            <a:off x="548640" y="5552440"/>
            <a:ext cx="11064240" cy="777240"/>
          </a:xfrm>
          <a:prstGeom prst="roundRect">
            <a:avLst>
              <a:gd name="adj" fmla="val 7059"/>
            </a:avLst>
          </a:prstGeom>
          <a:solidFill>
            <a:srgbClr val="CFE3E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31" name="Text 29"/>
          <p:cNvSpPr/>
          <p:nvPr/>
        </p:nvSpPr>
        <p:spPr>
          <a:xfrm>
            <a:off x="822960" y="555244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200" i="1" noProof="0" dirty="0">
                <a:solidFill>
                  <a:srgbClr val="0B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Semana de Formação Geral (Setembro) é o próximo grande marco — reúne técnicos da SEDE e das quatro Divisões numa formação prática sobre o sistema real.</a:t>
            </a:r>
            <a:endParaRPr lang="pt-PT" sz="1200" noProof="0" dirty="0"/>
          </a:p>
        </p:txBody>
      </p:sp>
      <p:sp>
        <p:nvSpPr>
          <p:cNvPr id="32" name="Text 30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3" name="Text 31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ESTÁ A ACONTECER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30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Deslocações às Divisões e Capacitação em Curso</a:t>
            </a:r>
            <a:endParaRPr lang="pt-PT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0B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Sequência de Deslocações às Divisões</a:t>
            </a:r>
            <a:endParaRPr lang="pt-PT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60350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/>
          <a:effectLst>
            <a:outerShdw blurRad="50800" dist="12700" dir="5400000" algn="bl" rotWithShape="0">
              <a:srgbClr val="1A2B33">
                <a:alpha val="10000"/>
              </a:srgbClr>
            </a:outerShdw>
          </a:effectLst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6" name="Shape 4"/>
          <p:cNvSpPr/>
          <p:nvPr/>
        </p:nvSpPr>
        <p:spPr>
          <a:xfrm>
            <a:off x="713232" y="2404872"/>
            <a:ext cx="329184" cy="32918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7" name="Text 5"/>
          <p:cNvSpPr/>
          <p:nvPr/>
        </p:nvSpPr>
        <p:spPr>
          <a:xfrm>
            <a:off x="713232" y="24048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1.ª</a:t>
            </a:r>
            <a:endParaRPr lang="pt-PT" sz="1600" noProof="0" dirty="0"/>
          </a:p>
        </p:txBody>
      </p:sp>
      <p:sp>
        <p:nvSpPr>
          <p:cNvPr id="8" name="Text 6"/>
          <p:cNvSpPr/>
          <p:nvPr/>
        </p:nvSpPr>
        <p:spPr>
          <a:xfrm>
            <a:off x="1234440" y="2286000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DGBUM</a:t>
            </a:r>
            <a:endParaRPr lang="pt-PT" sz="1600" noProof="0" dirty="0"/>
          </a:p>
        </p:txBody>
      </p:sp>
      <p:sp>
        <p:nvSpPr>
          <p:cNvPr id="9" name="Text 7"/>
          <p:cNvSpPr/>
          <p:nvPr/>
        </p:nvSpPr>
        <p:spPr>
          <a:xfrm>
            <a:off x="3017520" y="2286000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Setembro 2026</a:t>
            </a:r>
            <a:endParaRPr lang="pt-PT" sz="1600" noProof="0" dirty="0"/>
          </a:p>
        </p:txBody>
      </p:sp>
      <p:sp>
        <p:nvSpPr>
          <p:cNvPr id="10" name="Shape 8"/>
          <p:cNvSpPr/>
          <p:nvPr/>
        </p:nvSpPr>
        <p:spPr>
          <a:xfrm>
            <a:off x="548640" y="2971800"/>
            <a:ext cx="60350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/>
          <a:effectLst>
            <a:outerShdw blurRad="50800" dist="12700" dir="5400000" algn="bl" rotWithShape="0">
              <a:srgbClr val="1A2B33">
                <a:alpha val="10000"/>
              </a:srgbClr>
            </a:outerShdw>
          </a:effectLst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1" name="Shape 9"/>
          <p:cNvSpPr/>
          <p:nvPr/>
        </p:nvSpPr>
        <p:spPr>
          <a:xfrm>
            <a:off x="713232" y="3090672"/>
            <a:ext cx="329184" cy="32918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713232" y="30906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2.ª</a:t>
            </a:r>
            <a:endParaRPr lang="pt-PT" sz="1600" noProof="0" dirty="0"/>
          </a:p>
        </p:txBody>
      </p:sp>
      <p:sp>
        <p:nvSpPr>
          <p:cNvPr id="13" name="Text 11"/>
          <p:cNvSpPr/>
          <p:nvPr/>
        </p:nvSpPr>
        <p:spPr>
          <a:xfrm>
            <a:off x="1234440" y="2971800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DGBI</a:t>
            </a:r>
            <a:endParaRPr lang="pt-PT" sz="1600" noProof="0" dirty="0"/>
          </a:p>
        </p:txBody>
      </p:sp>
      <p:sp>
        <p:nvSpPr>
          <p:cNvPr id="14" name="Text 12"/>
          <p:cNvSpPr/>
          <p:nvPr/>
        </p:nvSpPr>
        <p:spPr>
          <a:xfrm>
            <a:off x="3017520" y="2971800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Setembro – Outubro 2026</a:t>
            </a:r>
            <a:endParaRPr lang="pt-PT" sz="1600" noProof="0" dirty="0"/>
          </a:p>
        </p:txBody>
      </p:sp>
      <p:sp>
        <p:nvSpPr>
          <p:cNvPr id="15" name="Shape 13"/>
          <p:cNvSpPr/>
          <p:nvPr/>
        </p:nvSpPr>
        <p:spPr>
          <a:xfrm>
            <a:off x="548640" y="3657600"/>
            <a:ext cx="60350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/>
          <a:effectLst>
            <a:outerShdw blurRad="50800" dist="12700" dir="5400000" algn="bl" rotWithShape="0">
              <a:srgbClr val="1A2B33">
                <a:alpha val="10000"/>
              </a:srgbClr>
            </a:outerShdw>
          </a:effectLst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6" name="Shape 14"/>
          <p:cNvSpPr/>
          <p:nvPr/>
        </p:nvSpPr>
        <p:spPr>
          <a:xfrm>
            <a:off x="713232" y="3776472"/>
            <a:ext cx="329184" cy="32918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7" name="Text 15"/>
          <p:cNvSpPr/>
          <p:nvPr/>
        </p:nvSpPr>
        <p:spPr>
          <a:xfrm>
            <a:off x="713232" y="37764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3.ª</a:t>
            </a:r>
            <a:endParaRPr lang="pt-PT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1234440" y="3657600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DGBL</a:t>
            </a:r>
            <a:endParaRPr lang="pt-PT" sz="1600" noProof="0" dirty="0"/>
          </a:p>
        </p:txBody>
      </p:sp>
      <p:sp>
        <p:nvSpPr>
          <p:cNvPr id="19" name="Text 17"/>
          <p:cNvSpPr/>
          <p:nvPr/>
        </p:nvSpPr>
        <p:spPr>
          <a:xfrm>
            <a:off x="3017520" y="3657600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Outubro – Novembro 2026</a:t>
            </a:r>
            <a:endParaRPr lang="pt-PT" sz="1600" noProof="0" dirty="0"/>
          </a:p>
        </p:txBody>
      </p:sp>
      <p:sp>
        <p:nvSpPr>
          <p:cNvPr id="20" name="Shape 18"/>
          <p:cNvSpPr/>
          <p:nvPr/>
        </p:nvSpPr>
        <p:spPr>
          <a:xfrm>
            <a:off x="548640" y="4343400"/>
            <a:ext cx="60350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/>
          <a:effectLst>
            <a:outerShdw blurRad="50800" dist="12700" dir="5400000" algn="bl" rotWithShape="0">
              <a:srgbClr val="1A2B33">
                <a:alpha val="10000"/>
              </a:srgbClr>
            </a:outerShdw>
          </a:effectLst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1" name="Shape 19"/>
          <p:cNvSpPr/>
          <p:nvPr/>
        </p:nvSpPr>
        <p:spPr>
          <a:xfrm>
            <a:off x="713232" y="4462272"/>
            <a:ext cx="329184" cy="32918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2" name="Text 20"/>
          <p:cNvSpPr/>
          <p:nvPr/>
        </p:nvSpPr>
        <p:spPr>
          <a:xfrm>
            <a:off x="713232" y="44622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4.ª</a:t>
            </a:r>
            <a:endParaRPr lang="pt-PT" sz="1600" noProof="0" dirty="0"/>
          </a:p>
        </p:txBody>
      </p:sp>
      <p:sp>
        <p:nvSpPr>
          <p:cNvPr id="23" name="Text 21"/>
          <p:cNvSpPr/>
          <p:nvPr/>
        </p:nvSpPr>
        <p:spPr>
          <a:xfrm>
            <a:off x="1234440" y="4343400"/>
            <a:ext cx="1737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DGBS</a:t>
            </a:r>
            <a:endParaRPr lang="pt-PT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3017520" y="4343400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Novembro 2026</a:t>
            </a:r>
            <a:endParaRPr lang="pt-PT" sz="1600" noProof="0" dirty="0"/>
          </a:p>
        </p:txBody>
      </p:sp>
      <p:sp>
        <p:nvSpPr>
          <p:cNvPr id="25" name="Text 23"/>
          <p:cNvSpPr/>
          <p:nvPr/>
        </p:nvSpPr>
        <p:spPr>
          <a:xfrm>
            <a:off x="548640" y="5120640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i="1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Reforço: monitorias trimestrais a todas as Divisões até Junho de 2027.</a:t>
            </a:r>
            <a:endParaRPr lang="pt-PT" sz="1600" noProof="0" dirty="0"/>
          </a:p>
        </p:txBody>
      </p:sp>
      <p:sp>
        <p:nvSpPr>
          <p:cNvPr id="26" name="Shape 24"/>
          <p:cNvSpPr/>
          <p:nvPr/>
        </p:nvSpPr>
        <p:spPr>
          <a:xfrm>
            <a:off x="6903720" y="1828800"/>
            <a:ext cx="4709160" cy="4584700"/>
          </a:xfrm>
          <a:prstGeom prst="roundRect">
            <a:avLst>
              <a:gd name="adj" fmla="val 1758"/>
            </a:avLst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27" name="Text 25"/>
          <p:cNvSpPr/>
          <p:nvPr/>
        </p:nvSpPr>
        <p:spPr>
          <a:xfrm>
            <a:off x="7223760" y="2026920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Capacitação em Curso</a:t>
            </a:r>
            <a:endParaRPr lang="pt-PT" noProof="0" dirty="0"/>
          </a:p>
        </p:txBody>
      </p:sp>
      <p:sp>
        <p:nvSpPr>
          <p:cNvPr id="28" name="Text 26"/>
          <p:cNvSpPr/>
          <p:nvPr/>
        </p:nvSpPr>
        <p:spPr>
          <a:xfrm>
            <a:off x="7223760" y="2504440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Formação Geral</a:t>
            </a:r>
            <a:endParaRPr lang="pt-PT" noProof="0" dirty="0"/>
          </a:p>
        </p:txBody>
      </p:sp>
      <p:sp>
        <p:nvSpPr>
          <p:cNvPr id="29" name="Text 27"/>
          <p:cNvSpPr/>
          <p:nvPr/>
        </p:nvSpPr>
        <p:spPr>
          <a:xfrm>
            <a:off x="7223760" y="2806192"/>
            <a:ext cx="406908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Setembro de 2026 — utilizadores da SEDE e das 4 Divisões; 12 módulos, do Primavera às reconciliações, imparidades e relatórios de gestão.</a:t>
            </a:r>
            <a:endParaRPr lang="pt-PT" sz="1600" noProof="0" dirty="0"/>
          </a:p>
        </p:txBody>
      </p:sp>
      <p:sp>
        <p:nvSpPr>
          <p:cNvPr id="30" name="Shape 28"/>
          <p:cNvSpPr/>
          <p:nvPr/>
        </p:nvSpPr>
        <p:spPr>
          <a:xfrm>
            <a:off x="7223760" y="3934460"/>
            <a:ext cx="4069080" cy="0"/>
          </a:xfrm>
          <a:prstGeom prst="line">
            <a:avLst/>
          </a:prstGeom>
          <a:noFill/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31" name="Text 29"/>
          <p:cNvSpPr/>
          <p:nvPr/>
        </p:nvSpPr>
        <p:spPr>
          <a:xfrm>
            <a:off x="7223760" y="4008120"/>
            <a:ext cx="4069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Capacitação </a:t>
            </a:r>
            <a:r>
              <a:rPr lang="pt-PT" b="1" noProof="0" dirty="0" err="1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</a:t>
            </a:r>
            <a:r>
              <a:rPr lang="pt-PT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-Job</a:t>
            </a:r>
            <a:endParaRPr lang="pt-PT" noProof="0" dirty="0"/>
          </a:p>
        </p:txBody>
      </p:sp>
      <p:sp>
        <p:nvSpPr>
          <p:cNvPr id="32" name="Text 30"/>
          <p:cNvSpPr/>
          <p:nvPr/>
        </p:nvSpPr>
        <p:spPr>
          <a:xfrm>
            <a:off x="7223760" y="4309872"/>
            <a:ext cx="406908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Contínua desde o </a:t>
            </a:r>
            <a:r>
              <a:rPr lang="pt-PT" sz="16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Kick-off</a:t>
            </a: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presencial nas Divisões e à distância, com assistência </a:t>
            </a:r>
            <a:r>
              <a:rPr lang="pt-PT" sz="16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directa</a:t>
            </a: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nos lançamentos e nos fechos mensais.</a:t>
            </a:r>
            <a:endParaRPr lang="pt-PT" sz="1600" noProof="0" dirty="0"/>
          </a:p>
        </p:txBody>
      </p:sp>
      <p:sp>
        <p:nvSpPr>
          <p:cNvPr id="33" name="Shape 31"/>
          <p:cNvSpPr/>
          <p:nvPr/>
        </p:nvSpPr>
        <p:spPr>
          <a:xfrm>
            <a:off x="7223760" y="5222240"/>
            <a:ext cx="4069080" cy="0"/>
          </a:xfrm>
          <a:prstGeom prst="line">
            <a:avLst/>
          </a:prstGeom>
          <a:noFill/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34" name="Text 32"/>
          <p:cNvSpPr/>
          <p:nvPr/>
        </p:nvSpPr>
        <p:spPr>
          <a:xfrm>
            <a:off x="7223760" y="5257800"/>
            <a:ext cx="406908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pt-PT" sz="1600" i="1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Equipa técnica </a:t>
            </a:r>
            <a:r>
              <a:rPr lang="pt-PT" sz="1600" i="1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afecta</a:t>
            </a:r>
            <a:r>
              <a:rPr lang="pt-PT" sz="1600" i="1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ao </a:t>
            </a:r>
            <a:r>
              <a:rPr lang="pt-PT" sz="1600" i="1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projecto</a:t>
            </a:r>
            <a:r>
              <a:rPr lang="pt-PT" sz="1600" i="1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</a:t>
            </a:r>
          </a:p>
          <a:p>
            <a:pPr algn="just"/>
            <a:r>
              <a:rPr lang="pt-PT" sz="1600" i="1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2.120 homem/hora anuais entre Coordenação, Consultoria Financeira, Programação ERP e Formação e Suporte Técnico.</a:t>
            </a:r>
            <a:endParaRPr lang="pt-PT" sz="1600" noProof="0" dirty="0"/>
          </a:p>
        </p:txBody>
      </p:sp>
      <p:sp>
        <p:nvSpPr>
          <p:cNvPr id="35" name="Text 33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Execução do </a:t>
            </a:r>
            <a:r>
              <a:rPr lang="pt-PT" sz="12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Projecto</a:t>
            </a: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Descentralização do Sistema Financeiro | ARA-Sul, IP</a:t>
            </a:r>
            <a:endParaRPr lang="pt-PT" sz="1200" noProof="0" dirty="0"/>
          </a:p>
        </p:txBody>
      </p:sp>
      <p:sp>
        <p:nvSpPr>
          <p:cNvPr id="36" name="Text 34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DECISÕES NECESSÁRIAS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Depende da Decisão da ARA-Sul, IP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Estas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acções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condicionam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directamente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cumprimento do calendário proposto e devem ser priorizadas pela ARA-Sul, IP.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649224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965960"/>
            <a:ext cx="6272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Acção</a:t>
            </a: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Necessária</a:t>
            </a:r>
            <a:endParaRPr lang="pt-PT" noProof="0" dirty="0"/>
          </a:p>
        </p:txBody>
      </p:sp>
      <p:sp>
        <p:nvSpPr>
          <p:cNvPr id="7" name="Shape 5"/>
          <p:cNvSpPr/>
          <p:nvPr/>
        </p:nvSpPr>
        <p:spPr>
          <a:xfrm>
            <a:off x="7040880" y="1965960"/>
            <a:ext cx="201168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8" name="Text 6"/>
          <p:cNvSpPr/>
          <p:nvPr/>
        </p:nvSpPr>
        <p:spPr>
          <a:xfrm>
            <a:off x="7150608" y="1965960"/>
            <a:ext cx="1792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Prazo</a:t>
            </a:r>
            <a:endParaRPr lang="pt-PT" noProof="0" dirty="0"/>
          </a:p>
        </p:txBody>
      </p:sp>
      <p:sp>
        <p:nvSpPr>
          <p:cNvPr id="9" name="Shape 7"/>
          <p:cNvSpPr/>
          <p:nvPr/>
        </p:nvSpPr>
        <p:spPr>
          <a:xfrm>
            <a:off x="9052560" y="1965960"/>
            <a:ext cx="256032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10" name="Text 8"/>
          <p:cNvSpPr/>
          <p:nvPr/>
        </p:nvSpPr>
        <p:spPr>
          <a:xfrm>
            <a:off x="9162288" y="1965960"/>
            <a:ext cx="2340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</a:t>
            </a:r>
            <a:endParaRPr lang="pt-PT" noProof="0" dirty="0"/>
          </a:p>
        </p:txBody>
      </p:sp>
      <p:sp>
        <p:nvSpPr>
          <p:cNvPr id="17" name="Shape 15"/>
          <p:cNvSpPr/>
          <p:nvPr/>
        </p:nvSpPr>
        <p:spPr>
          <a:xfrm>
            <a:off x="548640" y="2359660"/>
            <a:ext cx="649224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658368" y="2359660"/>
            <a:ext cx="6272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Designar os pontos focais da SEDE e das 4 Divisões</a:t>
            </a:r>
            <a:endParaRPr lang="pt-PT" sz="1600" noProof="0" dirty="0"/>
          </a:p>
        </p:txBody>
      </p:sp>
      <p:sp>
        <p:nvSpPr>
          <p:cNvPr id="19" name="Shape 17"/>
          <p:cNvSpPr/>
          <p:nvPr/>
        </p:nvSpPr>
        <p:spPr>
          <a:xfrm>
            <a:off x="7040880" y="2359660"/>
            <a:ext cx="201168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7150608" y="2359660"/>
            <a:ext cx="179222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31/08/2026</a:t>
            </a:r>
            <a:endParaRPr lang="pt-PT" sz="1600" noProof="0" dirty="0"/>
          </a:p>
        </p:txBody>
      </p:sp>
      <p:sp>
        <p:nvSpPr>
          <p:cNvPr id="21" name="Shape 19"/>
          <p:cNvSpPr/>
          <p:nvPr/>
        </p:nvSpPr>
        <p:spPr>
          <a:xfrm>
            <a:off x="9052560" y="2359660"/>
            <a:ext cx="256032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2" name="Text 20"/>
          <p:cNvSpPr/>
          <p:nvPr/>
        </p:nvSpPr>
        <p:spPr>
          <a:xfrm>
            <a:off x="9162288" y="2359660"/>
            <a:ext cx="23408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Pendente — Prazo Ultrapassado</a:t>
            </a:r>
            <a:endParaRPr lang="pt-PT" sz="1600" noProof="0" dirty="0"/>
          </a:p>
        </p:txBody>
      </p:sp>
      <p:sp>
        <p:nvSpPr>
          <p:cNvPr id="23" name="Shape 21"/>
          <p:cNvSpPr/>
          <p:nvPr/>
        </p:nvSpPr>
        <p:spPr>
          <a:xfrm>
            <a:off x="548640" y="2890012"/>
            <a:ext cx="649224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658368" y="2890012"/>
            <a:ext cx="6272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Aprovar a lista de contas a </a:t>
            </a:r>
            <a:r>
              <a:rPr lang="pt-PT" sz="1600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desactivar</a:t>
            </a:r>
            <a:endParaRPr lang="pt-PT" sz="1600" noProof="0" dirty="0"/>
          </a:p>
        </p:txBody>
      </p:sp>
      <p:sp>
        <p:nvSpPr>
          <p:cNvPr id="25" name="Shape 23"/>
          <p:cNvSpPr/>
          <p:nvPr/>
        </p:nvSpPr>
        <p:spPr>
          <a:xfrm>
            <a:off x="7040880" y="2890012"/>
            <a:ext cx="20116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6" name="Text 24"/>
          <p:cNvSpPr/>
          <p:nvPr/>
        </p:nvSpPr>
        <p:spPr>
          <a:xfrm>
            <a:off x="7150608" y="2890012"/>
            <a:ext cx="179222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Set/2026</a:t>
            </a:r>
            <a:endParaRPr lang="pt-PT" sz="1600" noProof="0" dirty="0"/>
          </a:p>
        </p:txBody>
      </p:sp>
      <p:sp>
        <p:nvSpPr>
          <p:cNvPr id="27" name="Shape 25"/>
          <p:cNvSpPr/>
          <p:nvPr/>
        </p:nvSpPr>
        <p:spPr>
          <a:xfrm>
            <a:off x="9052560" y="2890012"/>
            <a:ext cx="256032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8" name="Text 26"/>
          <p:cNvSpPr/>
          <p:nvPr/>
        </p:nvSpPr>
        <p:spPr>
          <a:xfrm>
            <a:off x="9162288" y="2890012"/>
            <a:ext cx="23408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Aguarda Decisão</a:t>
            </a:r>
            <a:endParaRPr lang="pt-PT" sz="1600" noProof="0" dirty="0"/>
          </a:p>
        </p:txBody>
      </p:sp>
      <p:sp>
        <p:nvSpPr>
          <p:cNvPr id="29" name="Shape 27"/>
          <p:cNvSpPr/>
          <p:nvPr/>
        </p:nvSpPr>
        <p:spPr>
          <a:xfrm>
            <a:off x="548640" y="3420364"/>
            <a:ext cx="649224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0" name="Text 28"/>
          <p:cNvSpPr/>
          <p:nvPr/>
        </p:nvSpPr>
        <p:spPr>
          <a:xfrm>
            <a:off x="658368" y="3420364"/>
            <a:ext cx="6272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Decidir a autonomia das Divisões na regularização de clientes</a:t>
            </a:r>
            <a:endParaRPr lang="pt-PT" sz="1600" noProof="0" dirty="0"/>
          </a:p>
        </p:txBody>
      </p:sp>
      <p:sp>
        <p:nvSpPr>
          <p:cNvPr id="31" name="Shape 29"/>
          <p:cNvSpPr/>
          <p:nvPr/>
        </p:nvSpPr>
        <p:spPr>
          <a:xfrm>
            <a:off x="7040880" y="3420364"/>
            <a:ext cx="201168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2" name="Text 30"/>
          <p:cNvSpPr/>
          <p:nvPr/>
        </p:nvSpPr>
        <p:spPr>
          <a:xfrm>
            <a:off x="7150608" y="3420364"/>
            <a:ext cx="179222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Set/2026</a:t>
            </a:r>
            <a:endParaRPr lang="pt-PT" sz="1600" noProof="0" dirty="0"/>
          </a:p>
        </p:txBody>
      </p:sp>
      <p:sp>
        <p:nvSpPr>
          <p:cNvPr id="33" name="Shape 31"/>
          <p:cNvSpPr/>
          <p:nvPr/>
        </p:nvSpPr>
        <p:spPr>
          <a:xfrm>
            <a:off x="9052560" y="3420364"/>
            <a:ext cx="256032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4" name="Text 32"/>
          <p:cNvSpPr/>
          <p:nvPr/>
        </p:nvSpPr>
        <p:spPr>
          <a:xfrm>
            <a:off x="9162288" y="3420364"/>
            <a:ext cx="23408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Aguarda Decisão</a:t>
            </a:r>
            <a:endParaRPr lang="pt-PT" sz="1600" noProof="0" dirty="0"/>
          </a:p>
        </p:txBody>
      </p:sp>
      <p:sp>
        <p:nvSpPr>
          <p:cNvPr id="35" name="Shape 33"/>
          <p:cNvSpPr/>
          <p:nvPr/>
        </p:nvSpPr>
        <p:spPr>
          <a:xfrm>
            <a:off x="548640" y="3950716"/>
            <a:ext cx="649224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6" name="Text 34"/>
          <p:cNvSpPr/>
          <p:nvPr/>
        </p:nvSpPr>
        <p:spPr>
          <a:xfrm>
            <a:off x="658368" y="3950716"/>
            <a:ext cx="6272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Disponibilizar </a:t>
            </a:r>
            <a:r>
              <a:rPr lang="pt-PT" sz="1600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extractos</a:t>
            </a: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balancetes e inventário do património</a:t>
            </a:r>
            <a:endParaRPr lang="pt-PT" sz="1600" noProof="0" dirty="0"/>
          </a:p>
        </p:txBody>
      </p:sp>
      <p:sp>
        <p:nvSpPr>
          <p:cNvPr id="37" name="Shape 35"/>
          <p:cNvSpPr/>
          <p:nvPr/>
        </p:nvSpPr>
        <p:spPr>
          <a:xfrm>
            <a:off x="7040880" y="3950716"/>
            <a:ext cx="201168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8" name="Text 36"/>
          <p:cNvSpPr/>
          <p:nvPr/>
        </p:nvSpPr>
        <p:spPr>
          <a:xfrm>
            <a:off x="7150608" y="3950716"/>
            <a:ext cx="179222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Set/2026</a:t>
            </a:r>
            <a:endParaRPr lang="pt-PT" sz="1600" noProof="0" dirty="0"/>
          </a:p>
        </p:txBody>
      </p:sp>
      <p:sp>
        <p:nvSpPr>
          <p:cNvPr id="39" name="Shape 37"/>
          <p:cNvSpPr/>
          <p:nvPr/>
        </p:nvSpPr>
        <p:spPr>
          <a:xfrm>
            <a:off x="9052560" y="3950716"/>
            <a:ext cx="2560320" cy="530352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0" name="Text 38"/>
          <p:cNvSpPr/>
          <p:nvPr/>
        </p:nvSpPr>
        <p:spPr>
          <a:xfrm>
            <a:off x="9162288" y="3950716"/>
            <a:ext cx="23408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Aguarda Decisão</a:t>
            </a:r>
            <a:endParaRPr lang="pt-PT" sz="1600" noProof="0" dirty="0"/>
          </a:p>
        </p:txBody>
      </p:sp>
      <p:sp>
        <p:nvSpPr>
          <p:cNvPr id="41" name="Shape 39"/>
          <p:cNvSpPr/>
          <p:nvPr/>
        </p:nvSpPr>
        <p:spPr>
          <a:xfrm>
            <a:off x="548640" y="4481068"/>
            <a:ext cx="649224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42" name="Text 40"/>
          <p:cNvSpPr/>
          <p:nvPr/>
        </p:nvSpPr>
        <p:spPr>
          <a:xfrm>
            <a:off x="658368" y="4481068"/>
            <a:ext cx="6272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Decidir a reafectação dos clientes de maior dimensão às Divisões</a:t>
            </a:r>
            <a:endParaRPr lang="pt-PT" sz="1600" noProof="0" dirty="0"/>
          </a:p>
        </p:txBody>
      </p:sp>
      <p:sp>
        <p:nvSpPr>
          <p:cNvPr id="43" name="Shape 41"/>
          <p:cNvSpPr/>
          <p:nvPr/>
        </p:nvSpPr>
        <p:spPr>
          <a:xfrm>
            <a:off x="7040880" y="4481068"/>
            <a:ext cx="201168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44" name="Text 42"/>
          <p:cNvSpPr/>
          <p:nvPr/>
        </p:nvSpPr>
        <p:spPr>
          <a:xfrm>
            <a:off x="7150608" y="4481068"/>
            <a:ext cx="179222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Out/2026</a:t>
            </a:r>
            <a:endParaRPr lang="pt-PT" sz="1600" noProof="0" dirty="0"/>
          </a:p>
        </p:txBody>
      </p:sp>
      <p:sp>
        <p:nvSpPr>
          <p:cNvPr id="45" name="Shape 43"/>
          <p:cNvSpPr/>
          <p:nvPr/>
        </p:nvSpPr>
        <p:spPr>
          <a:xfrm>
            <a:off x="9052560" y="4481068"/>
            <a:ext cx="2560320" cy="530352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6" name="Text 44"/>
          <p:cNvSpPr/>
          <p:nvPr/>
        </p:nvSpPr>
        <p:spPr>
          <a:xfrm>
            <a:off x="9162288" y="4481068"/>
            <a:ext cx="234086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Aguarda Decisão</a:t>
            </a:r>
            <a:endParaRPr lang="pt-PT" sz="1600" noProof="0" dirty="0"/>
          </a:p>
        </p:txBody>
      </p:sp>
      <p:sp>
        <p:nvSpPr>
          <p:cNvPr id="53" name="Text 51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54" name="Text 5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FALTA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Riscos Residuais a Mitigar na Nova Fase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Principais riscos identificados no Relatório Inicial (Agosto de 2026), com as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respectivas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mitigações e responsáveis.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420624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965960"/>
            <a:ext cx="3986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</a:t>
            </a:r>
            <a:endParaRPr lang="pt-PT" noProof="0" dirty="0"/>
          </a:p>
        </p:txBody>
      </p:sp>
      <p:sp>
        <p:nvSpPr>
          <p:cNvPr id="7" name="Shape 5"/>
          <p:cNvSpPr/>
          <p:nvPr/>
        </p:nvSpPr>
        <p:spPr>
          <a:xfrm>
            <a:off x="4754880" y="1965960"/>
            <a:ext cx="164592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8" name="Text 6"/>
          <p:cNvSpPr/>
          <p:nvPr/>
        </p:nvSpPr>
        <p:spPr>
          <a:xfrm>
            <a:off x="4864608" y="1965960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</a:t>
            </a: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/ Impacto</a:t>
            </a:r>
            <a:endParaRPr lang="pt-PT" noProof="0" dirty="0"/>
          </a:p>
        </p:txBody>
      </p:sp>
      <p:sp>
        <p:nvSpPr>
          <p:cNvPr id="9" name="Shape 7"/>
          <p:cNvSpPr/>
          <p:nvPr/>
        </p:nvSpPr>
        <p:spPr>
          <a:xfrm>
            <a:off x="6400800" y="1965960"/>
            <a:ext cx="384048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10" name="Text 8"/>
          <p:cNvSpPr/>
          <p:nvPr/>
        </p:nvSpPr>
        <p:spPr>
          <a:xfrm>
            <a:off x="6510528" y="1965960"/>
            <a:ext cx="36210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Mitigação</a:t>
            </a:r>
            <a:endParaRPr lang="pt-PT" noProof="0" dirty="0"/>
          </a:p>
        </p:txBody>
      </p:sp>
      <p:sp>
        <p:nvSpPr>
          <p:cNvPr id="11" name="Shape 9"/>
          <p:cNvSpPr/>
          <p:nvPr/>
        </p:nvSpPr>
        <p:spPr>
          <a:xfrm>
            <a:off x="10241280" y="1965960"/>
            <a:ext cx="1371600" cy="384048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12" name="Text 10"/>
          <p:cNvSpPr/>
          <p:nvPr/>
        </p:nvSpPr>
        <p:spPr>
          <a:xfrm>
            <a:off x="10241280" y="1965960"/>
            <a:ext cx="12618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Responsável</a:t>
            </a:r>
            <a:endParaRPr lang="pt-PT" noProof="0" dirty="0"/>
          </a:p>
        </p:txBody>
      </p:sp>
      <p:sp>
        <p:nvSpPr>
          <p:cNvPr id="13" name="Shape 11"/>
          <p:cNvSpPr/>
          <p:nvPr/>
        </p:nvSpPr>
        <p:spPr>
          <a:xfrm>
            <a:off x="548640" y="2350008"/>
            <a:ext cx="4206240" cy="91490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4" name="Text 12"/>
          <p:cNvSpPr/>
          <p:nvPr/>
        </p:nvSpPr>
        <p:spPr>
          <a:xfrm>
            <a:off x="658368" y="2350008"/>
            <a:ext cx="398678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Regressão de competências em Contabilidade sem reforço formativo</a:t>
            </a:r>
            <a:endParaRPr lang="pt-PT" sz="1600" noProof="0" dirty="0"/>
          </a:p>
        </p:txBody>
      </p:sp>
      <p:sp>
        <p:nvSpPr>
          <p:cNvPr id="15" name="Shape 13"/>
          <p:cNvSpPr/>
          <p:nvPr/>
        </p:nvSpPr>
        <p:spPr>
          <a:xfrm>
            <a:off x="4754880" y="2350008"/>
            <a:ext cx="1645920" cy="926592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6" name="Text 14"/>
          <p:cNvSpPr/>
          <p:nvPr/>
        </p:nvSpPr>
        <p:spPr>
          <a:xfrm>
            <a:off x="4864608" y="2350008"/>
            <a:ext cx="142646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pt-PT" sz="1600" b="1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/ Alto</a:t>
            </a:r>
            <a:endParaRPr lang="pt-PT" sz="1600" noProof="0" dirty="0"/>
          </a:p>
        </p:txBody>
      </p:sp>
      <p:sp>
        <p:nvSpPr>
          <p:cNvPr id="17" name="Shape 15"/>
          <p:cNvSpPr/>
          <p:nvPr/>
        </p:nvSpPr>
        <p:spPr>
          <a:xfrm>
            <a:off x="6400800" y="2350008"/>
            <a:ext cx="3840480" cy="91490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6510528" y="2350008"/>
            <a:ext cx="362102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pt-PT" sz="1600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Mini-formações</a:t>
            </a: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Contabilidade Geral e acompanhamento periódico</a:t>
            </a:r>
            <a:endParaRPr lang="pt-PT" sz="1600" noProof="0" dirty="0"/>
          </a:p>
        </p:txBody>
      </p:sp>
      <p:sp>
        <p:nvSpPr>
          <p:cNvPr id="19" name="Shape 17"/>
          <p:cNvSpPr/>
          <p:nvPr/>
        </p:nvSpPr>
        <p:spPr>
          <a:xfrm>
            <a:off x="10241280" y="2350008"/>
            <a:ext cx="1371600" cy="91490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10351008" y="2350008"/>
            <a:ext cx="115214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Mahala e ARA-Sul, IP</a:t>
            </a:r>
            <a:endParaRPr lang="pt-PT" sz="1600" noProof="0" dirty="0"/>
          </a:p>
        </p:txBody>
      </p:sp>
      <p:sp>
        <p:nvSpPr>
          <p:cNvPr id="21" name="Shape 19"/>
          <p:cNvSpPr/>
          <p:nvPr/>
        </p:nvSpPr>
        <p:spPr>
          <a:xfrm>
            <a:off x="548640" y="3276600"/>
            <a:ext cx="4206240" cy="91490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2" name="Text 20"/>
          <p:cNvSpPr/>
          <p:nvPr/>
        </p:nvSpPr>
        <p:spPr>
          <a:xfrm>
            <a:off x="658368" y="3276600"/>
            <a:ext cx="398678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limpeza do plano de contas é adiada</a:t>
            </a:r>
            <a:endParaRPr lang="pt-PT" sz="1600" noProof="0" dirty="0"/>
          </a:p>
        </p:txBody>
      </p:sp>
      <p:sp>
        <p:nvSpPr>
          <p:cNvPr id="23" name="Shape 21"/>
          <p:cNvSpPr/>
          <p:nvPr/>
        </p:nvSpPr>
        <p:spPr>
          <a:xfrm>
            <a:off x="4754880" y="3276600"/>
            <a:ext cx="1645920" cy="91490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4864608" y="3276600"/>
            <a:ext cx="142646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Média / Alto</a:t>
            </a:r>
            <a:endParaRPr lang="pt-PT" sz="1600" noProof="0" dirty="0"/>
          </a:p>
        </p:txBody>
      </p:sp>
      <p:sp>
        <p:nvSpPr>
          <p:cNvPr id="25" name="Shape 23"/>
          <p:cNvSpPr/>
          <p:nvPr/>
        </p:nvSpPr>
        <p:spPr>
          <a:xfrm>
            <a:off x="6400800" y="3276600"/>
            <a:ext cx="3840480" cy="91490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6" name="Text 24"/>
          <p:cNvSpPr/>
          <p:nvPr/>
        </p:nvSpPr>
        <p:spPr>
          <a:xfrm>
            <a:off x="6510528" y="3276600"/>
            <a:ext cx="362102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Lista para aprovação prévia; execução faseada e reversível</a:t>
            </a:r>
            <a:endParaRPr lang="pt-PT" sz="1600" noProof="0" dirty="0"/>
          </a:p>
        </p:txBody>
      </p:sp>
      <p:sp>
        <p:nvSpPr>
          <p:cNvPr id="27" name="Shape 25"/>
          <p:cNvSpPr/>
          <p:nvPr/>
        </p:nvSpPr>
        <p:spPr>
          <a:xfrm>
            <a:off x="10241280" y="3276600"/>
            <a:ext cx="1371600" cy="91490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8" name="Text 26"/>
          <p:cNvSpPr/>
          <p:nvPr/>
        </p:nvSpPr>
        <p:spPr>
          <a:xfrm>
            <a:off x="10351008" y="3276600"/>
            <a:ext cx="115214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Mahala e ARA-Sul</a:t>
            </a:r>
            <a:endParaRPr lang="pt-PT" sz="1600" noProof="0" dirty="0"/>
          </a:p>
        </p:txBody>
      </p:sp>
      <p:sp>
        <p:nvSpPr>
          <p:cNvPr id="29" name="Shape 27"/>
          <p:cNvSpPr/>
          <p:nvPr/>
        </p:nvSpPr>
        <p:spPr>
          <a:xfrm>
            <a:off x="548640" y="4190492"/>
            <a:ext cx="4206240" cy="91490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0" name="Text 28"/>
          <p:cNvSpPr/>
          <p:nvPr/>
        </p:nvSpPr>
        <p:spPr>
          <a:xfrm>
            <a:off x="658368" y="4190492"/>
            <a:ext cx="398678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pontos focais não são designados</a:t>
            </a:r>
            <a:endParaRPr lang="pt-PT" sz="1600" noProof="0" dirty="0"/>
          </a:p>
        </p:txBody>
      </p:sp>
      <p:sp>
        <p:nvSpPr>
          <p:cNvPr id="31" name="Shape 29"/>
          <p:cNvSpPr/>
          <p:nvPr/>
        </p:nvSpPr>
        <p:spPr>
          <a:xfrm>
            <a:off x="4754880" y="4190492"/>
            <a:ext cx="1645920" cy="91490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2" name="Text 30"/>
          <p:cNvSpPr/>
          <p:nvPr/>
        </p:nvSpPr>
        <p:spPr>
          <a:xfrm>
            <a:off x="4864608" y="4190492"/>
            <a:ext cx="142646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Média / Médio</a:t>
            </a:r>
            <a:endParaRPr lang="pt-PT" sz="1600" noProof="0" dirty="0"/>
          </a:p>
        </p:txBody>
      </p:sp>
      <p:sp>
        <p:nvSpPr>
          <p:cNvPr id="33" name="Shape 31"/>
          <p:cNvSpPr/>
          <p:nvPr/>
        </p:nvSpPr>
        <p:spPr>
          <a:xfrm>
            <a:off x="6400800" y="4190492"/>
            <a:ext cx="3840480" cy="91490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4" name="Text 32"/>
          <p:cNvSpPr/>
          <p:nvPr/>
        </p:nvSpPr>
        <p:spPr>
          <a:xfrm>
            <a:off x="6510528" y="4190492"/>
            <a:ext cx="362102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Formalização Necessária</a:t>
            </a:r>
            <a:endParaRPr lang="pt-PT" sz="1600" noProof="0" dirty="0"/>
          </a:p>
        </p:txBody>
      </p:sp>
      <p:sp>
        <p:nvSpPr>
          <p:cNvPr id="35" name="Shape 33"/>
          <p:cNvSpPr/>
          <p:nvPr/>
        </p:nvSpPr>
        <p:spPr>
          <a:xfrm>
            <a:off x="10241280" y="4190492"/>
            <a:ext cx="1371600" cy="91490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6" name="Text 34"/>
          <p:cNvSpPr/>
          <p:nvPr/>
        </p:nvSpPr>
        <p:spPr>
          <a:xfrm>
            <a:off x="10351008" y="4190492"/>
            <a:ext cx="1152144" cy="813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ARA-Sul, IP</a:t>
            </a:r>
            <a:endParaRPr lang="pt-PT" sz="1600" noProof="0" dirty="0"/>
          </a:p>
        </p:txBody>
      </p:sp>
      <p:sp>
        <p:nvSpPr>
          <p:cNvPr id="53" name="Text 51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54" name="Text 5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FALTA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Marcos Até à Descentralização </a:t>
            </a:r>
            <a:r>
              <a:rPr lang="pt-PT" sz="2800" b="1" noProof="0" dirty="0" err="1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Efectiva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Sequência de relatórios e entregas que conduzem ao encerramento da nova fase contratual, em Junho de 2027.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1417320" y="2423160"/>
            <a:ext cx="960120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6" name="Shape 4"/>
          <p:cNvSpPr/>
          <p:nvPr/>
        </p:nvSpPr>
        <p:spPr>
          <a:xfrm>
            <a:off x="1280160" y="2286000"/>
            <a:ext cx="274320" cy="274320"/>
          </a:xfrm>
          <a:prstGeom prst="ellipse">
            <a:avLst/>
          </a:prstGeom>
          <a:solidFill>
            <a:srgbClr val="2E8B57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7" name="Text 5"/>
          <p:cNvSpPr/>
          <p:nvPr/>
        </p:nvSpPr>
        <p:spPr>
          <a:xfrm>
            <a:off x="822960" y="2743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Ago 2026</a:t>
            </a:r>
            <a:endParaRPr lang="pt-PT" noProof="0" dirty="0"/>
          </a:p>
        </p:txBody>
      </p:sp>
      <p:sp>
        <p:nvSpPr>
          <p:cNvPr id="8" name="Text 6"/>
          <p:cNvSpPr/>
          <p:nvPr/>
        </p:nvSpPr>
        <p:spPr>
          <a:xfrm>
            <a:off x="695960" y="3035808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Inicial — Entregue</a:t>
            </a:r>
            <a:endParaRPr lang="pt-PT" sz="1600" noProof="0" dirty="0"/>
          </a:p>
        </p:txBody>
      </p:sp>
      <p:sp>
        <p:nvSpPr>
          <p:cNvPr id="9" name="Shape 7"/>
          <p:cNvSpPr/>
          <p:nvPr/>
        </p:nvSpPr>
        <p:spPr>
          <a:xfrm>
            <a:off x="4480560" y="2286000"/>
            <a:ext cx="274320" cy="274320"/>
          </a:xfrm>
          <a:prstGeom prst="ellipse">
            <a:avLst/>
          </a:prstGeom>
          <a:solidFill>
            <a:srgbClr val="E8A33D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0" name="Text 8"/>
          <p:cNvSpPr/>
          <p:nvPr/>
        </p:nvSpPr>
        <p:spPr>
          <a:xfrm>
            <a:off x="4023360" y="2743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2026</a:t>
            </a:r>
            <a:endParaRPr lang="pt-PT" noProof="0" dirty="0"/>
          </a:p>
        </p:txBody>
      </p:sp>
      <p:sp>
        <p:nvSpPr>
          <p:cNvPr id="11" name="Text 9"/>
          <p:cNvSpPr/>
          <p:nvPr/>
        </p:nvSpPr>
        <p:spPr>
          <a:xfrm>
            <a:off x="3896360" y="3035808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Formação Geral + 1.º Relatório Trimestral</a:t>
            </a:r>
            <a:endParaRPr lang="pt-PT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7680960" y="2286000"/>
            <a:ext cx="274320" cy="274320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3" name="Text 11"/>
          <p:cNvSpPr/>
          <p:nvPr/>
        </p:nvSpPr>
        <p:spPr>
          <a:xfrm>
            <a:off x="7223760" y="2743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 err="1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</a:t>
            </a: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  <a:endParaRPr lang="pt-PT" noProof="0" dirty="0"/>
          </a:p>
        </p:txBody>
      </p:sp>
      <p:sp>
        <p:nvSpPr>
          <p:cNvPr id="14" name="Text 12"/>
          <p:cNvSpPr/>
          <p:nvPr/>
        </p:nvSpPr>
        <p:spPr>
          <a:xfrm>
            <a:off x="7096760" y="3035808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Semestral de Execução</a:t>
            </a:r>
            <a:endParaRPr lang="pt-PT" sz="1600" noProof="0" dirty="0"/>
          </a:p>
        </p:txBody>
      </p:sp>
      <p:sp>
        <p:nvSpPr>
          <p:cNvPr id="15" name="Shape 13"/>
          <p:cNvSpPr/>
          <p:nvPr/>
        </p:nvSpPr>
        <p:spPr>
          <a:xfrm>
            <a:off x="10881360" y="2286000"/>
            <a:ext cx="274320" cy="274320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6" name="Text 14"/>
          <p:cNvSpPr/>
          <p:nvPr/>
        </p:nvSpPr>
        <p:spPr>
          <a:xfrm>
            <a:off x="9859975" y="2743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 err="1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</a:t>
            </a: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2027</a:t>
            </a:r>
            <a:endParaRPr lang="pt-PT" noProof="0" dirty="0"/>
          </a:p>
        </p:txBody>
      </p:sp>
      <p:sp>
        <p:nvSpPr>
          <p:cNvPr id="17" name="Text 15"/>
          <p:cNvSpPr/>
          <p:nvPr/>
        </p:nvSpPr>
        <p:spPr>
          <a:xfrm>
            <a:off x="9732975" y="3035808"/>
            <a:ext cx="2011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Final da Consultoria</a:t>
            </a:r>
            <a:endParaRPr lang="pt-PT" sz="1600" noProof="0" dirty="0"/>
          </a:p>
        </p:txBody>
      </p:sp>
      <p:sp>
        <p:nvSpPr>
          <p:cNvPr id="18" name="Shape 16"/>
          <p:cNvSpPr/>
          <p:nvPr/>
        </p:nvSpPr>
        <p:spPr>
          <a:xfrm>
            <a:off x="548640" y="4180840"/>
            <a:ext cx="11064240" cy="2156460"/>
          </a:xfrm>
          <a:prstGeom prst="roundRect">
            <a:avLst>
              <a:gd name="adj" fmla="val 4211"/>
            </a:avLst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19" name="Text 17"/>
          <p:cNvSpPr/>
          <p:nvPr/>
        </p:nvSpPr>
        <p:spPr>
          <a:xfrm>
            <a:off x="822960" y="43002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Frentes de Trabalho (Entregáveis) Ainda Programados</a:t>
            </a:r>
            <a:endParaRPr lang="pt-PT" noProof="0" dirty="0"/>
          </a:p>
        </p:txBody>
      </p:sp>
      <p:sp>
        <p:nvSpPr>
          <p:cNvPr id="20" name="Text 18"/>
          <p:cNvSpPr/>
          <p:nvPr/>
        </p:nvSpPr>
        <p:spPr>
          <a:xfrm>
            <a:off x="784860" y="4663948"/>
            <a:ext cx="5212080" cy="153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pt-PT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 de Contas Harmonizado (Out/2026)</a:t>
            </a:r>
          </a:p>
          <a:p>
            <a:pPr>
              <a:lnSpc>
                <a:spcPct val="150000"/>
              </a:lnSpc>
            </a:pP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Mapas de Gestão Personalizados (Out/2026)</a:t>
            </a:r>
          </a:p>
          <a:p>
            <a:pPr>
              <a:lnSpc>
                <a:spcPct val="150000"/>
              </a:lnSpc>
            </a:pP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Idade da Dívida Automática (Set/2026)</a:t>
            </a:r>
          </a:p>
          <a:p>
            <a:pPr>
              <a:lnSpc>
                <a:spcPct val="150000"/>
              </a:lnSpc>
            </a:pP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Política de Imparidades 2024–2025 (</a:t>
            </a:r>
            <a:r>
              <a:rPr lang="pt-PT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</a:t>
            </a: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/2026)</a:t>
            </a:r>
            <a:endParaRPr lang="pt-PT" noProof="0" dirty="0"/>
          </a:p>
        </p:txBody>
      </p:sp>
      <p:sp>
        <p:nvSpPr>
          <p:cNvPr id="21" name="Text 19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22" name="Text 20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pt-PT" sz="1200" noProof="0" dirty="0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A601935C-C45D-D544-C124-981D14A9E637}"/>
              </a:ext>
            </a:extLst>
          </p:cNvPr>
          <p:cNvSpPr/>
          <p:nvPr/>
        </p:nvSpPr>
        <p:spPr>
          <a:xfrm>
            <a:off x="6179820" y="4666996"/>
            <a:ext cx="5212080" cy="153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Parametrização dos mapas de fecho (Balanço, DR, Fluxos de Caixa) </a:t>
            </a:r>
          </a:p>
          <a:p>
            <a:pPr>
              <a:lnSpc>
                <a:spcPct val="150000"/>
              </a:lnSpc>
            </a:pP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Módulo de Património</a:t>
            </a:r>
          </a:p>
          <a:p>
            <a:pPr>
              <a:lnSpc>
                <a:spcPct val="150000"/>
              </a:lnSpc>
            </a:pP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Manuais de Procedimentos Primavera (</a:t>
            </a:r>
            <a:r>
              <a:rPr lang="pt-PT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</a:t>
            </a:r>
            <a:r>
              <a:rPr lang="pt-PT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/2027)</a:t>
            </a:r>
            <a:endParaRPr lang="pt-PT" noProof="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645920"/>
            <a:ext cx="4572000" cy="457200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3" name="Shape 1"/>
          <p:cNvSpPr/>
          <p:nvPr/>
        </p:nvSpPr>
        <p:spPr>
          <a:xfrm>
            <a:off x="10607040" y="4389120"/>
            <a:ext cx="3291840" cy="3291840"/>
          </a:xfrm>
          <a:prstGeom prst="ellipse">
            <a:avLst/>
          </a:prstGeom>
          <a:solidFill>
            <a:srgbClr val="E8A33D">
              <a:alpha val="32000"/>
            </a:srgbClr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4" name="Text 2"/>
          <p:cNvSpPr/>
          <p:nvPr/>
        </p:nvSpPr>
        <p:spPr>
          <a:xfrm>
            <a:off x="640080" y="12801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400" b="1" kern="0" spc="300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SÍNTESE</a:t>
            </a:r>
            <a:endParaRPr lang="pt-PT" sz="2400" noProof="0" dirty="0"/>
          </a:p>
        </p:txBody>
      </p:sp>
      <p:sp>
        <p:nvSpPr>
          <p:cNvPr id="5" name="Text 3"/>
          <p:cNvSpPr/>
          <p:nvPr/>
        </p:nvSpPr>
        <p:spPr>
          <a:xfrm>
            <a:off x="640080" y="164592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400"/>
              </a:lnSpc>
              <a:buNone/>
            </a:pPr>
            <a:r>
              <a:rPr lang="pt-PT" sz="3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 </a:t>
            </a:r>
            <a:r>
              <a:rPr lang="pt-PT" sz="3000" b="1" noProof="0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Projecto</a:t>
            </a:r>
            <a:r>
              <a:rPr lang="pt-PT" sz="3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em Bom Ritmo, com Resultados Visíveis</a:t>
            </a:r>
            <a:endParaRPr lang="pt-PT" sz="3000" noProof="0" dirty="0"/>
          </a:p>
        </p:txBody>
      </p:sp>
      <p:sp>
        <p:nvSpPr>
          <p:cNvPr id="6" name="Shape 4"/>
          <p:cNvSpPr/>
          <p:nvPr/>
        </p:nvSpPr>
        <p:spPr>
          <a:xfrm>
            <a:off x="658368" y="2953512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7" name="Text 5"/>
          <p:cNvSpPr/>
          <p:nvPr/>
        </p:nvSpPr>
        <p:spPr>
          <a:xfrm>
            <a:off x="914400" y="2807208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fase 2025 deixou a base de dados integralmente regularizada e a primeira geração de técnicos capacitada.</a:t>
            </a:r>
            <a:endParaRPr lang="pt-PT" sz="2000" noProof="0" dirty="0"/>
          </a:p>
        </p:txBody>
      </p:sp>
      <p:sp>
        <p:nvSpPr>
          <p:cNvPr id="8" name="Shape 6"/>
          <p:cNvSpPr/>
          <p:nvPr/>
        </p:nvSpPr>
        <p:spPr>
          <a:xfrm>
            <a:off x="658368" y="3666745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9" name="Text 7"/>
          <p:cNvSpPr/>
          <p:nvPr/>
        </p:nvSpPr>
        <p:spPr>
          <a:xfrm>
            <a:off x="914400" y="3520441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nova fase arrancou com resultados imediatos: Divisões já operam fluentemente e os recibos de 2026 já superam o total de 2025.</a:t>
            </a:r>
            <a:endParaRPr lang="pt-PT" sz="2000" noProof="0" dirty="0"/>
          </a:p>
        </p:txBody>
      </p:sp>
      <p:sp>
        <p:nvSpPr>
          <p:cNvPr id="10" name="Shape 8"/>
          <p:cNvSpPr/>
          <p:nvPr/>
        </p:nvSpPr>
        <p:spPr>
          <a:xfrm>
            <a:off x="658368" y="4379978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11" name="Text 9"/>
          <p:cNvSpPr/>
          <p:nvPr/>
        </p:nvSpPr>
        <p:spPr>
          <a:xfrm>
            <a:off x="914400" y="4233674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Relatório Inicial foi entregue no prazo — 50% da execução contratual, com entregas antecipadas em relação ao previsto.</a:t>
            </a:r>
            <a:endParaRPr lang="pt-PT" sz="2000" noProof="0" dirty="0"/>
          </a:p>
        </p:txBody>
      </p:sp>
      <p:sp>
        <p:nvSpPr>
          <p:cNvPr id="12" name="Shape 10"/>
          <p:cNvSpPr/>
          <p:nvPr/>
        </p:nvSpPr>
        <p:spPr>
          <a:xfrm>
            <a:off x="658368" y="5040959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13" name="Text 11"/>
          <p:cNvSpPr/>
          <p:nvPr/>
        </p:nvSpPr>
        <p:spPr>
          <a:xfrm>
            <a:off x="914400" y="4894655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descentralização </a:t>
            </a:r>
            <a:r>
              <a:rPr lang="pt-PT" sz="20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efectiva</a:t>
            </a:r>
            <a:r>
              <a:rPr lang="pt-PT" sz="20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depende agora do fluxo entre a ARA-Sul e a Mahala e da execução do plano até Junho de 2027.</a:t>
            </a:r>
            <a:endParaRPr lang="pt-PT" sz="2000" noProof="0" dirty="0"/>
          </a:p>
        </p:txBody>
      </p:sp>
      <p:sp>
        <p:nvSpPr>
          <p:cNvPr id="14" name="Shape 12"/>
          <p:cNvSpPr/>
          <p:nvPr/>
        </p:nvSpPr>
        <p:spPr>
          <a:xfrm>
            <a:off x="640080" y="5623560"/>
            <a:ext cx="2194560" cy="0"/>
          </a:xfrm>
          <a:prstGeom prst="line">
            <a:avLst/>
          </a:prstGeom>
          <a:noFill/>
          <a:ln w="3175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5" name="Text 13"/>
          <p:cNvSpPr/>
          <p:nvPr/>
        </p:nvSpPr>
        <p:spPr>
          <a:xfrm>
            <a:off x="640080" y="58064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Obrigado.</a:t>
            </a:r>
            <a:endParaRPr lang="pt-PT" sz="2800" noProof="0" dirty="0"/>
          </a:p>
        </p:txBody>
      </p:sp>
      <p:pic>
        <p:nvPicPr>
          <p:cNvPr id="17" name="Imagem 2">
            <a:extLst>
              <a:ext uri="{FF2B5EF4-FFF2-40B4-BE49-F238E27FC236}">
                <a16:creationId xmlns:a16="http://schemas.microsoft.com/office/drawing/2014/main" id="{51F6346D-FAC8-16CD-964D-639D84EBE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t="15868" r="14379" b="20170"/>
          <a:stretch>
            <a:fillRect/>
          </a:stretch>
        </p:blipFill>
        <p:spPr bwMode="auto">
          <a:xfrm>
            <a:off x="23647" y="18920"/>
            <a:ext cx="1883980" cy="107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1424231271">
            <a:extLst>
              <a:ext uri="{FF2B5EF4-FFF2-40B4-BE49-F238E27FC236}">
                <a16:creationId xmlns:a16="http://schemas.microsoft.com/office/drawing/2014/main" id="{5DC1E4D8-2FAE-64C4-E882-33EC389B471C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r="19048" b="18421"/>
          <a:stretch/>
        </p:blipFill>
        <p:spPr bwMode="auto">
          <a:xfrm>
            <a:off x="10912323" y="20647"/>
            <a:ext cx="1256030" cy="10293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ENQUADRAMENTO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Assistência Técnica Contínua (2025–2027)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Dois contratos sequenciais com o mesmo objectivo: a descentralização plena do sistema financeiro Primavera para as quatro Divisões Regionais.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685800" y="3246120"/>
            <a:ext cx="10835640" cy="0"/>
          </a:xfrm>
          <a:prstGeom prst="line">
            <a:avLst/>
          </a:prstGeom>
          <a:noFill/>
          <a:ln w="3175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6" name="Shape 4"/>
          <p:cNvSpPr/>
          <p:nvPr/>
        </p:nvSpPr>
        <p:spPr>
          <a:xfrm>
            <a:off x="585216" y="31455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7" name="Text 5"/>
          <p:cNvSpPr/>
          <p:nvPr/>
        </p:nvSpPr>
        <p:spPr>
          <a:xfrm>
            <a:off x="320040" y="182880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 err="1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Fev</a:t>
            </a:r>
            <a:r>
              <a:rPr lang="pt-PT" sz="1400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  <a:endParaRPr lang="pt-PT" sz="1400" noProof="0" dirty="0"/>
          </a:p>
        </p:txBody>
      </p:sp>
      <p:sp>
        <p:nvSpPr>
          <p:cNvPr id="8" name="Text 6"/>
          <p:cNvSpPr/>
          <p:nvPr/>
        </p:nvSpPr>
        <p:spPr>
          <a:xfrm>
            <a:off x="91440" y="21031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pt-PT" sz="14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Início do Contrato Base</a:t>
            </a:r>
            <a:endParaRPr lang="pt-PT" sz="1400" noProof="0" dirty="0"/>
          </a:p>
        </p:txBody>
      </p:sp>
      <p:sp>
        <p:nvSpPr>
          <p:cNvPr id="9" name="Text 7"/>
          <p:cNvSpPr/>
          <p:nvPr/>
        </p:nvSpPr>
        <p:spPr>
          <a:xfrm>
            <a:off x="134620" y="2560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Diagnóstico da base de dados da SEDE</a:t>
            </a:r>
            <a:endParaRPr lang="pt-PT" sz="1600" noProof="0" dirty="0"/>
          </a:p>
        </p:txBody>
      </p:sp>
      <p:sp>
        <p:nvSpPr>
          <p:cNvPr id="10" name="Shape 8"/>
          <p:cNvSpPr/>
          <p:nvPr/>
        </p:nvSpPr>
        <p:spPr>
          <a:xfrm>
            <a:off x="2752344" y="31455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1" name="Text 9"/>
          <p:cNvSpPr/>
          <p:nvPr/>
        </p:nvSpPr>
        <p:spPr>
          <a:xfrm>
            <a:off x="1892808" y="35661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Ago 2025</a:t>
            </a:r>
            <a:endParaRPr lang="pt-PT" sz="1400" noProof="0" dirty="0"/>
          </a:p>
        </p:txBody>
      </p:sp>
      <p:sp>
        <p:nvSpPr>
          <p:cNvPr id="12" name="Text 10"/>
          <p:cNvSpPr/>
          <p:nvPr/>
        </p:nvSpPr>
        <p:spPr>
          <a:xfrm>
            <a:off x="1664208" y="38404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pt-PT" sz="14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Adenda n.º 01</a:t>
            </a:r>
            <a:endParaRPr lang="pt-PT" sz="1400" noProof="0" dirty="0"/>
          </a:p>
        </p:txBody>
      </p:sp>
      <p:sp>
        <p:nvSpPr>
          <p:cNvPr id="13" name="Text 11"/>
          <p:cNvSpPr/>
          <p:nvPr/>
        </p:nvSpPr>
        <p:spPr>
          <a:xfrm>
            <a:off x="1618488" y="43434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API's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Primavera–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iCore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apresentadas na FACIM</a:t>
            </a:r>
            <a:endParaRPr lang="pt-PT" sz="1600" noProof="0" dirty="0"/>
          </a:p>
        </p:txBody>
      </p:sp>
      <p:sp>
        <p:nvSpPr>
          <p:cNvPr id="14" name="Shape 12"/>
          <p:cNvSpPr/>
          <p:nvPr/>
        </p:nvSpPr>
        <p:spPr>
          <a:xfrm>
            <a:off x="4919472" y="31455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5" name="Text 13"/>
          <p:cNvSpPr/>
          <p:nvPr/>
        </p:nvSpPr>
        <p:spPr>
          <a:xfrm>
            <a:off x="4059936" y="182880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Dez 2025</a:t>
            </a:r>
            <a:endParaRPr lang="pt-PT" sz="1400" noProof="0" dirty="0"/>
          </a:p>
        </p:txBody>
      </p:sp>
      <p:sp>
        <p:nvSpPr>
          <p:cNvPr id="16" name="Text 14"/>
          <p:cNvSpPr/>
          <p:nvPr/>
        </p:nvSpPr>
        <p:spPr>
          <a:xfrm>
            <a:off x="3831336" y="21031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pt-PT" sz="14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Final Consolidado</a:t>
            </a:r>
            <a:endParaRPr lang="pt-PT" sz="1400" noProof="0" dirty="0"/>
          </a:p>
        </p:txBody>
      </p:sp>
      <p:sp>
        <p:nvSpPr>
          <p:cNvPr id="17" name="Text 15"/>
          <p:cNvSpPr/>
          <p:nvPr/>
        </p:nvSpPr>
        <p:spPr>
          <a:xfrm>
            <a:off x="3785616" y="2560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Execução técnica e capacitação concluídas</a:t>
            </a:r>
            <a:endParaRPr lang="pt-PT" sz="1600" noProof="0" dirty="0"/>
          </a:p>
        </p:txBody>
      </p:sp>
      <p:sp>
        <p:nvSpPr>
          <p:cNvPr id="18" name="Shape 16"/>
          <p:cNvSpPr/>
          <p:nvPr/>
        </p:nvSpPr>
        <p:spPr>
          <a:xfrm>
            <a:off x="7086600" y="31455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19" name="Text 17"/>
          <p:cNvSpPr/>
          <p:nvPr/>
        </p:nvSpPr>
        <p:spPr>
          <a:xfrm>
            <a:off x="6227064" y="35661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 err="1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</a:t>
            </a:r>
            <a:r>
              <a:rPr lang="pt-PT" sz="1400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  <a:endParaRPr lang="pt-PT" sz="1400" noProof="0" dirty="0"/>
          </a:p>
        </p:txBody>
      </p:sp>
      <p:sp>
        <p:nvSpPr>
          <p:cNvPr id="20" name="Text 18"/>
          <p:cNvSpPr/>
          <p:nvPr/>
        </p:nvSpPr>
        <p:spPr>
          <a:xfrm>
            <a:off x="5998464" y="38404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pt-PT" sz="14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Novo Contrato — </a:t>
            </a:r>
            <a:r>
              <a:rPr lang="pt-PT" sz="1400" b="1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Kick-off</a:t>
            </a:r>
            <a:endParaRPr lang="pt-PT" sz="1400" noProof="0" dirty="0"/>
          </a:p>
        </p:txBody>
      </p:sp>
      <p:sp>
        <p:nvSpPr>
          <p:cNvPr id="21" name="Text 19"/>
          <p:cNvSpPr/>
          <p:nvPr/>
        </p:nvSpPr>
        <p:spPr>
          <a:xfrm>
            <a:off x="5952744" y="43434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Ajuste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arranque em 27 de Julho</a:t>
            </a:r>
            <a:endParaRPr lang="pt-PT" sz="1600" noProof="0" dirty="0"/>
          </a:p>
        </p:txBody>
      </p:sp>
      <p:sp>
        <p:nvSpPr>
          <p:cNvPr id="22" name="Shape 20"/>
          <p:cNvSpPr/>
          <p:nvPr/>
        </p:nvSpPr>
        <p:spPr>
          <a:xfrm>
            <a:off x="9253728" y="3145536"/>
            <a:ext cx="201168" cy="201168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23" name="Text 21"/>
          <p:cNvSpPr/>
          <p:nvPr/>
        </p:nvSpPr>
        <p:spPr>
          <a:xfrm>
            <a:off x="8394192" y="182880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Ago 2026</a:t>
            </a:r>
            <a:endParaRPr lang="pt-PT" sz="1400" noProof="0" dirty="0"/>
          </a:p>
        </p:txBody>
      </p:sp>
      <p:sp>
        <p:nvSpPr>
          <p:cNvPr id="24" name="Text 22"/>
          <p:cNvSpPr/>
          <p:nvPr/>
        </p:nvSpPr>
        <p:spPr>
          <a:xfrm>
            <a:off x="8165592" y="21031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pt-PT" sz="14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Inicial Entregue</a:t>
            </a:r>
            <a:endParaRPr lang="pt-PT" sz="1400" noProof="0" dirty="0"/>
          </a:p>
        </p:txBody>
      </p:sp>
      <p:sp>
        <p:nvSpPr>
          <p:cNvPr id="25" name="Text 23"/>
          <p:cNvSpPr/>
          <p:nvPr/>
        </p:nvSpPr>
        <p:spPr>
          <a:xfrm>
            <a:off x="8119872" y="256032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da execução contratual</a:t>
            </a:r>
            <a:endParaRPr lang="pt-PT" sz="1600" noProof="0" dirty="0"/>
          </a:p>
        </p:txBody>
      </p:sp>
      <p:sp>
        <p:nvSpPr>
          <p:cNvPr id="26" name="Shape 24"/>
          <p:cNvSpPr/>
          <p:nvPr/>
        </p:nvSpPr>
        <p:spPr>
          <a:xfrm>
            <a:off x="11420856" y="3145536"/>
            <a:ext cx="201168" cy="201168"/>
          </a:xfrm>
          <a:prstGeom prst="ellipse">
            <a:avLst/>
          </a:prstGeom>
          <a:solidFill>
            <a:srgbClr val="E8A33D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27" name="Text 25"/>
          <p:cNvSpPr/>
          <p:nvPr/>
        </p:nvSpPr>
        <p:spPr>
          <a:xfrm>
            <a:off x="9951415" y="35661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400" b="1" noProof="0" dirty="0" err="1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</a:t>
            </a:r>
            <a:r>
              <a:rPr lang="pt-PT" sz="14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2027</a:t>
            </a:r>
            <a:endParaRPr lang="pt-PT" sz="1400" noProof="0" dirty="0"/>
          </a:p>
        </p:txBody>
      </p:sp>
      <p:sp>
        <p:nvSpPr>
          <p:cNvPr id="28" name="Text 26"/>
          <p:cNvSpPr/>
          <p:nvPr/>
        </p:nvSpPr>
        <p:spPr>
          <a:xfrm>
            <a:off x="9722815" y="38404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pt-PT" sz="14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Final da Nova Fase</a:t>
            </a:r>
            <a:endParaRPr lang="pt-PT" sz="1400" noProof="0" dirty="0"/>
          </a:p>
        </p:txBody>
      </p:sp>
      <p:sp>
        <p:nvSpPr>
          <p:cNvPr id="29" name="Text 27"/>
          <p:cNvSpPr/>
          <p:nvPr/>
        </p:nvSpPr>
        <p:spPr>
          <a:xfrm>
            <a:off x="9677095" y="43434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Encerramento contratual</a:t>
            </a:r>
            <a:endParaRPr lang="pt-PT" sz="1600" noProof="0" dirty="0"/>
          </a:p>
        </p:txBody>
      </p:sp>
      <p:sp>
        <p:nvSpPr>
          <p:cNvPr id="30" name="Shape 28"/>
          <p:cNvSpPr/>
          <p:nvPr/>
        </p:nvSpPr>
        <p:spPr>
          <a:xfrm>
            <a:off x="548640" y="6172200"/>
            <a:ext cx="128016" cy="12801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31" name="Text 29"/>
          <p:cNvSpPr/>
          <p:nvPr/>
        </p:nvSpPr>
        <p:spPr>
          <a:xfrm>
            <a:off x="749808" y="608990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4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Concluído</a:t>
            </a:r>
            <a:endParaRPr lang="pt-PT" sz="1400" noProof="0" dirty="0"/>
          </a:p>
        </p:txBody>
      </p:sp>
      <p:sp>
        <p:nvSpPr>
          <p:cNvPr id="32" name="Shape 30"/>
          <p:cNvSpPr/>
          <p:nvPr/>
        </p:nvSpPr>
        <p:spPr>
          <a:xfrm>
            <a:off x="1920240" y="6172200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33" name="Text 31"/>
          <p:cNvSpPr/>
          <p:nvPr/>
        </p:nvSpPr>
        <p:spPr>
          <a:xfrm>
            <a:off x="2121408" y="60899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4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curso / futuro</a:t>
            </a:r>
            <a:endParaRPr lang="pt-PT" sz="1400" noProof="0" dirty="0"/>
          </a:p>
        </p:txBody>
      </p:sp>
      <p:sp>
        <p:nvSpPr>
          <p:cNvPr id="34" name="Text 32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5" name="Text 33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ESTAVA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Ponto de Partida — Diagnóstico (Fev.–Jun. 2025)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0652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da intervenção da Mahala, o sistema era fortemente centralizado na SEDE, com fragilidades estruturais na base de dados (o que impediam a operação autónoma das Divisões).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4290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6" name="Text 4"/>
          <p:cNvSpPr/>
          <p:nvPr/>
        </p:nvSpPr>
        <p:spPr>
          <a:xfrm>
            <a:off x="777240" y="214884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30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37,5%</a:t>
            </a:r>
            <a:endParaRPr lang="pt-PT" sz="3000" noProof="0" dirty="0"/>
          </a:p>
        </p:txBody>
      </p:sp>
      <p:sp>
        <p:nvSpPr>
          <p:cNvPr id="7" name="Text 5"/>
          <p:cNvSpPr/>
          <p:nvPr/>
        </p:nvSpPr>
        <p:spPr>
          <a:xfrm>
            <a:off x="777240" y="278892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clientes (1.221 de 3.255) sem correspondência entre Tesouraria e Contabilidade</a:t>
            </a:r>
            <a:endParaRPr lang="pt-PT" sz="1600" noProof="0" dirty="0"/>
          </a:p>
        </p:txBody>
      </p:sp>
      <p:sp>
        <p:nvSpPr>
          <p:cNvPr id="8" name="Shape 6"/>
          <p:cNvSpPr/>
          <p:nvPr/>
        </p:nvSpPr>
        <p:spPr>
          <a:xfrm>
            <a:off x="4160520" y="2011680"/>
            <a:ext cx="34290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9" name="Text 7"/>
          <p:cNvSpPr/>
          <p:nvPr/>
        </p:nvSpPr>
        <p:spPr>
          <a:xfrm>
            <a:off x="4389120" y="214884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30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314</a:t>
            </a:r>
            <a:endParaRPr lang="pt-PT" sz="3000" noProof="0" dirty="0"/>
          </a:p>
        </p:txBody>
      </p:sp>
      <p:sp>
        <p:nvSpPr>
          <p:cNvPr id="10" name="Text 8"/>
          <p:cNvSpPr/>
          <p:nvPr/>
        </p:nvSpPr>
        <p:spPr>
          <a:xfrm>
            <a:off x="4389120" y="278892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descrições de clientes duplicadas, com saldos dispersos por vários registos</a:t>
            </a:r>
            <a:endParaRPr lang="pt-PT" sz="1600" noProof="0" dirty="0"/>
          </a:p>
        </p:txBody>
      </p:sp>
      <p:sp>
        <p:nvSpPr>
          <p:cNvPr id="11" name="Shape 9"/>
          <p:cNvSpPr/>
          <p:nvPr/>
        </p:nvSpPr>
        <p:spPr>
          <a:xfrm>
            <a:off x="7772400" y="2011680"/>
            <a:ext cx="34290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2" name="Text 10"/>
          <p:cNvSpPr/>
          <p:nvPr/>
        </p:nvSpPr>
        <p:spPr>
          <a:xfrm>
            <a:off x="8001000" y="214884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30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2/15</a:t>
            </a:r>
            <a:endParaRPr lang="pt-PT" sz="3000" noProof="0" dirty="0"/>
          </a:p>
        </p:txBody>
      </p:sp>
      <p:sp>
        <p:nvSpPr>
          <p:cNvPr id="13" name="Text 11"/>
          <p:cNvSpPr/>
          <p:nvPr/>
        </p:nvSpPr>
        <p:spPr>
          <a:xfrm>
            <a:off x="8001000" y="278892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contas bancárias sem integração automática com a Contabilidade</a:t>
            </a:r>
            <a:endParaRPr lang="pt-PT" sz="1600" noProof="0" dirty="0"/>
          </a:p>
        </p:txBody>
      </p:sp>
      <p:sp>
        <p:nvSpPr>
          <p:cNvPr id="14" name="Shape 12"/>
          <p:cNvSpPr/>
          <p:nvPr/>
        </p:nvSpPr>
        <p:spPr>
          <a:xfrm>
            <a:off x="548640" y="4023360"/>
            <a:ext cx="34290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5" name="Text 13"/>
          <p:cNvSpPr/>
          <p:nvPr/>
        </p:nvSpPr>
        <p:spPr>
          <a:xfrm>
            <a:off x="777240" y="416052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30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10/10</a:t>
            </a:r>
            <a:endParaRPr lang="pt-PT" sz="3000" noProof="0" dirty="0"/>
          </a:p>
        </p:txBody>
      </p:sp>
      <p:sp>
        <p:nvSpPr>
          <p:cNvPr id="16" name="Text 14"/>
          <p:cNvSpPr/>
          <p:nvPr/>
        </p:nvSpPr>
        <p:spPr>
          <a:xfrm>
            <a:off x="777240" y="480060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contas de Caixa totalmente fora da integração contabilística</a:t>
            </a:r>
            <a:endParaRPr lang="pt-PT" sz="1600" noProof="0" dirty="0"/>
          </a:p>
        </p:txBody>
      </p:sp>
      <p:sp>
        <p:nvSpPr>
          <p:cNvPr id="17" name="Shape 15"/>
          <p:cNvSpPr/>
          <p:nvPr/>
        </p:nvSpPr>
        <p:spPr>
          <a:xfrm>
            <a:off x="4160520" y="4023360"/>
            <a:ext cx="34290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8" name="Text 16"/>
          <p:cNvSpPr/>
          <p:nvPr/>
        </p:nvSpPr>
        <p:spPr>
          <a:xfrm>
            <a:off x="4389120" y="416052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30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pt-PT" sz="3000" noProof="0" dirty="0"/>
          </a:p>
        </p:txBody>
      </p:sp>
      <p:sp>
        <p:nvSpPr>
          <p:cNvPr id="19" name="Text 17"/>
          <p:cNvSpPr/>
          <p:nvPr/>
        </p:nvSpPr>
        <p:spPr>
          <a:xfrm>
            <a:off x="4389120" y="480060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recibos e notas de crédito emitidos de forma centralizada na SEDE</a:t>
            </a:r>
            <a:endParaRPr lang="pt-PT" sz="1600" noProof="0" dirty="0"/>
          </a:p>
        </p:txBody>
      </p:sp>
      <p:sp>
        <p:nvSpPr>
          <p:cNvPr id="20" name="Shape 18"/>
          <p:cNvSpPr/>
          <p:nvPr/>
        </p:nvSpPr>
        <p:spPr>
          <a:xfrm>
            <a:off x="7772400" y="4023360"/>
            <a:ext cx="34290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21" name="Text 19"/>
          <p:cNvSpPr/>
          <p:nvPr/>
        </p:nvSpPr>
        <p:spPr>
          <a:xfrm>
            <a:off x="8001000" y="416052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30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pt-PT" sz="3000" noProof="0" dirty="0"/>
          </a:p>
        </p:txBody>
      </p:sp>
      <p:sp>
        <p:nvSpPr>
          <p:cNvPr id="22" name="Text 20"/>
          <p:cNvSpPr/>
          <p:nvPr/>
        </p:nvSpPr>
        <p:spPr>
          <a:xfrm>
            <a:off x="8001000" y="480060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utilizador licenciado em 3 das 4 Divisões, com conectividade precária</a:t>
            </a:r>
            <a:endParaRPr lang="pt-PT" sz="1600" noProof="0" dirty="0"/>
          </a:p>
        </p:txBody>
      </p:sp>
      <p:sp>
        <p:nvSpPr>
          <p:cNvPr id="23" name="Text 21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24" name="Text 2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FEITO — FASE 2025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 da Execução Técnica (situação em Dez. 2025)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totalidade das inconsistências estruturais identificadas no diagnóstico foi corrigida e regularizada pela Mahala.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3566160" cy="411480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6" name="Text 4"/>
          <p:cNvSpPr/>
          <p:nvPr/>
        </p:nvSpPr>
        <p:spPr>
          <a:xfrm>
            <a:off x="658368" y="1965960"/>
            <a:ext cx="33467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Domínio</a:t>
            </a:r>
            <a:endParaRPr lang="pt-PT" noProof="0" dirty="0"/>
          </a:p>
        </p:txBody>
      </p:sp>
      <p:sp>
        <p:nvSpPr>
          <p:cNvPr id="7" name="Shape 5"/>
          <p:cNvSpPr/>
          <p:nvPr/>
        </p:nvSpPr>
        <p:spPr>
          <a:xfrm>
            <a:off x="4114800" y="1965960"/>
            <a:ext cx="3566160" cy="411480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8" name="Text 6"/>
          <p:cNvSpPr/>
          <p:nvPr/>
        </p:nvSpPr>
        <p:spPr>
          <a:xfrm>
            <a:off x="4224528" y="1965960"/>
            <a:ext cx="33467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Situação Inicial</a:t>
            </a:r>
            <a:endParaRPr lang="pt-PT" noProof="0" dirty="0"/>
          </a:p>
        </p:txBody>
      </p:sp>
      <p:sp>
        <p:nvSpPr>
          <p:cNvPr id="9" name="Shape 7"/>
          <p:cNvSpPr/>
          <p:nvPr/>
        </p:nvSpPr>
        <p:spPr>
          <a:xfrm>
            <a:off x="7680960" y="1965960"/>
            <a:ext cx="3566160" cy="411480"/>
          </a:xfrm>
          <a:prstGeom prst="rect">
            <a:avLst/>
          </a:prstGeom>
          <a:solidFill>
            <a:srgbClr val="0B3D5C"/>
          </a:solidFill>
          <a:ln/>
        </p:spPr>
        <p:txBody>
          <a:bodyPr/>
          <a:lstStyle/>
          <a:p>
            <a:pPr algn="ctr"/>
            <a:endParaRPr lang="pt-PT" noProof="0" dirty="0"/>
          </a:p>
        </p:txBody>
      </p:sp>
      <p:sp>
        <p:nvSpPr>
          <p:cNvPr id="10" name="Text 8"/>
          <p:cNvSpPr/>
          <p:nvPr/>
        </p:nvSpPr>
        <p:spPr>
          <a:xfrm>
            <a:off x="7790688" y="1965960"/>
            <a:ext cx="33467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Situação Final (Dez. 2025)</a:t>
            </a:r>
            <a:endParaRPr lang="pt-PT" noProof="0" dirty="0"/>
          </a:p>
        </p:txBody>
      </p:sp>
      <p:sp>
        <p:nvSpPr>
          <p:cNvPr id="11" name="Shape 9"/>
          <p:cNvSpPr/>
          <p:nvPr/>
        </p:nvSpPr>
        <p:spPr>
          <a:xfrm>
            <a:off x="548640" y="2377440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658368" y="2377440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Correspondência Tesouraria –Contabilidade</a:t>
            </a:r>
            <a:endParaRPr lang="pt-PT" sz="1600" noProof="0" dirty="0"/>
          </a:p>
        </p:txBody>
      </p:sp>
      <p:sp>
        <p:nvSpPr>
          <p:cNvPr id="13" name="Shape 11"/>
          <p:cNvSpPr/>
          <p:nvPr/>
        </p:nvSpPr>
        <p:spPr>
          <a:xfrm>
            <a:off x="4114800" y="2377440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4" name="Text 12"/>
          <p:cNvSpPr/>
          <p:nvPr/>
        </p:nvSpPr>
        <p:spPr>
          <a:xfrm>
            <a:off x="4224528" y="2377440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1.221 de 3.255 clientes sem ligação (37,5%)</a:t>
            </a:r>
            <a:endParaRPr lang="pt-PT" sz="1600" noProof="0" dirty="0"/>
          </a:p>
        </p:txBody>
      </p:sp>
      <p:sp>
        <p:nvSpPr>
          <p:cNvPr id="15" name="Shape 13"/>
          <p:cNvSpPr/>
          <p:nvPr/>
        </p:nvSpPr>
        <p:spPr>
          <a:xfrm>
            <a:off x="7680960" y="2377440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16" name="Text 14"/>
          <p:cNvSpPr/>
          <p:nvPr/>
        </p:nvSpPr>
        <p:spPr>
          <a:xfrm>
            <a:off x="7790688" y="2377440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— 3.443 correspondências estabelecidas</a:t>
            </a:r>
            <a:endParaRPr lang="pt-PT" sz="1600" noProof="0" dirty="0"/>
          </a:p>
        </p:txBody>
      </p:sp>
      <p:sp>
        <p:nvSpPr>
          <p:cNvPr id="17" name="Shape 15"/>
          <p:cNvSpPr/>
          <p:nvPr/>
        </p:nvSpPr>
        <p:spPr>
          <a:xfrm>
            <a:off x="548640" y="2944368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658368" y="2944368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Duplicados</a:t>
            </a:r>
            <a:endParaRPr lang="pt-PT" sz="1600" noProof="0" dirty="0"/>
          </a:p>
        </p:txBody>
      </p:sp>
      <p:sp>
        <p:nvSpPr>
          <p:cNvPr id="19" name="Shape 17"/>
          <p:cNvSpPr/>
          <p:nvPr/>
        </p:nvSpPr>
        <p:spPr>
          <a:xfrm>
            <a:off x="4114800" y="2944368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4224528" y="2944368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314 descrições duplicadas identificadas</a:t>
            </a:r>
            <a:endParaRPr lang="pt-PT" sz="1600" noProof="0" dirty="0"/>
          </a:p>
        </p:txBody>
      </p:sp>
      <p:sp>
        <p:nvSpPr>
          <p:cNvPr id="21" name="Shape 19"/>
          <p:cNvSpPr/>
          <p:nvPr/>
        </p:nvSpPr>
        <p:spPr>
          <a:xfrm>
            <a:off x="7680960" y="2944368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2" name="Text 20"/>
          <p:cNvSpPr/>
          <p:nvPr/>
        </p:nvSpPr>
        <p:spPr>
          <a:xfrm>
            <a:off x="7790688" y="2944368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Integralmente harmonizadas</a:t>
            </a:r>
            <a:endParaRPr lang="pt-PT" sz="1600" noProof="0" dirty="0"/>
          </a:p>
        </p:txBody>
      </p:sp>
      <p:sp>
        <p:nvSpPr>
          <p:cNvPr id="23" name="Shape 21"/>
          <p:cNvSpPr/>
          <p:nvPr/>
        </p:nvSpPr>
        <p:spPr>
          <a:xfrm>
            <a:off x="548640" y="3511296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658368" y="3511296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Contas Bancárias</a:t>
            </a:r>
            <a:endParaRPr lang="pt-PT" sz="1600" noProof="0" dirty="0"/>
          </a:p>
        </p:txBody>
      </p:sp>
      <p:sp>
        <p:nvSpPr>
          <p:cNvPr id="25" name="Shape 23"/>
          <p:cNvSpPr/>
          <p:nvPr/>
        </p:nvSpPr>
        <p:spPr>
          <a:xfrm>
            <a:off x="4114800" y="3511296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6" name="Text 24"/>
          <p:cNvSpPr/>
          <p:nvPr/>
        </p:nvSpPr>
        <p:spPr>
          <a:xfrm>
            <a:off x="4224528" y="3511296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de 15 sem integração automática</a:t>
            </a:r>
            <a:endParaRPr lang="pt-PT" sz="1600" noProof="0" dirty="0"/>
          </a:p>
        </p:txBody>
      </p:sp>
      <p:sp>
        <p:nvSpPr>
          <p:cNvPr id="27" name="Shape 25"/>
          <p:cNvSpPr/>
          <p:nvPr/>
        </p:nvSpPr>
        <p:spPr>
          <a:xfrm>
            <a:off x="7680960" y="3511296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8" name="Text 26"/>
          <p:cNvSpPr/>
          <p:nvPr/>
        </p:nvSpPr>
        <p:spPr>
          <a:xfrm>
            <a:off x="7790688" y="3511296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de 15 integradas</a:t>
            </a:r>
            <a:endParaRPr lang="pt-PT" sz="1600" noProof="0" dirty="0"/>
          </a:p>
        </p:txBody>
      </p:sp>
      <p:sp>
        <p:nvSpPr>
          <p:cNvPr id="29" name="Shape 27"/>
          <p:cNvSpPr/>
          <p:nvPr/>
        </p:nvSpPr>
        <p:spPr>
          <a:xfrm>
            <a:off x="548640" y="4078224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0" name="Text 28"/>
          <p:cNvSpPr/>
          <p:nvPr/>
        </p:nvSpPr>
        <p:spPr>
          <a:xfrm>
            <a:off x="658368" y="4078224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Contas de Caixa</a:t>
            </a:r>
            <a:endParaRPr lang="pt-PT" sz="1600" noProof="0" dirty="0"/>
          </a:p>
        </p:txBody>
      </p:sp>
      <p:sp>
        <p:nvSpPr>
          <p:cNvPr id="31" name="Shape 29"/>
          <p:cNvSpPr/>
          <p:nvPr/>
        </p:nvSpPr>
        <p:spPr>
          <a:xfrm>
            <a:off x="4114800" y="4078224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2" name="Text 30"/>
          <p:cNvSpPr/>
          <p:nvPr/>
        </p:nvSpPr>
        <p:spPr>
          <a:xfrm>
            <a:off x="4224528" y="4078224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de 10 integradas</a:t>
            </a:r>
            <a:endParaRPr lang="pt-PT" sz="1600" noProof="0" dirty="0"/>
          </a:p>
        </p:txBody>
      </p:sp>
      <p:sp>
        <p:nvSpPr>
          <p:cNvPr id="33" name="Shape 31"/>
          <p:cNvSpPr/>
          <p:nvPr/>
        </p:nvSpPr>
        <p:spPr>
          <a:xfrm>
            <a:off x="7680960" y="4078224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4" name="Text 32"/>
          <p:cNvSpPr/>
          <p:nvPr/>
        </p:nvSpPr>
        <p:spPr>
          <a:xfrm>
            <a:off x="7790688" y="4078224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de 10 integradas</a:t>
            </a:r>
            <a:endParaRPr lang="pt-PT" sz="1600" noProof="0" dirty="0"/>
          </a:p>
        </p:txBody>
      </p:sp>
      <p:sp>
        <p:nvSpPr>
          <p:cNvPr id="35" name="Shape 33"/>
          <p:cNvSpPr/>
          <p:nvPr/>
        </p:nvSpPr>
        <p:spPr>
          <a:xfrm>
            <a:off x="548640" y="4645152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36" name="Text 34"/>
          <p:cNvSpPr/>
          <p:nvPr/>
        </p:nvSpPr>
        <p:spPr>
          <a:xfrm>
            <a:off x="658368" y="4645152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Centros de Custos</a:t>
            </a:r>
            <a:endParaRPr lang="pt-PT" sz="1600" noProof="0" dirty="0"/>
          </a:p>
        </p:txBody>
      </p:sp>
      <p:sp>
        <p:nvSpPr>
          <p:cNvPr id="37" name="Shape 35"/>
          <p:cNvSpPr/>
          <p:nvPr/>
        </p:nvSpPr>
        <p:spPr>
          <a:xfrm>
            <a:off x="4114800" y="4645152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8" name="Text 36"/>
          <p:cNvSpPr/>
          <p:nvPr/>
        </p:nvSpPr>
        <p:spPr>
          <a:xfrm>
            <a:off x="4224528" y="4645152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Codificação por nome; duplicidade de lançamentos</a:t>
            </a:r>
            <a:endParaRPr lang="pt-PT" sz="1600" noProof="0" dirty="0"/>
          </a:p>
        </p:txBody>
      </p:sp>
      <p:sp>
        <p:nvSpPr>
          <p:cNvPr id="39" name="Shape 37"/>
          <p:cNvSpPr/>
          <p:nvPr/>
        </p:nvSpPr>
        <p:spPr>
          <a:xfrm>
            <a:off x="7680960" y="4645152"/>
            <a:ext cx="3566160" cy="566928"/>
          </a:xfrm>
          <a:prstGeom prst="rect">
            <a:avLst/>
          </a:prstGeom>
          <a:solidFill>
            <a:srgbClr val="CFE3EC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40" name="Text 38"/>
          <p:cNvSpPr/>
          <p:nvPr/>
        </p:nvSpPr>
        <p:spPr>
          <a:xfrm>
            <a:off x="7790688" y="4645152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Codificação numérica padronizada; sem duplicidade</a:t>
            </a:r>
            <a:endParaRPr lang="pt-PT" sz="1600" noProof="0" dirty="0"/>
          </a:p>
        </p:txBody>
      </p:sp>
      <p:sp>
        <p:nvSpPr>
          <p:cNvPr id="41" name="Shape 39"/>
          <p:cNvSpPr/>
          <p:nvPr/>
        </p:nvSpPr>
        <p:spPr>
          <a:xfrm>
            <a:off x="548640" y="5212080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2" name="Text 40"/>
          <p:cNvSpPr/>
          <p:nvPr/>
        </p:nvSpPr>
        <p:spPr>
          <a:xfrm>
            <a:off x="658368" y="5212080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Emissão de Recibos</a:t>
            </a:r>
            <a:endParaRPr lang="pt-PT" sz="1600" noProof="0" dirty="0"/>
          </a:p>
        </p:txBody>
      </p:sp>
      <p:sp>
        <p:nvSpPr>
          <p:cNvPr id="43" name="Shape 41"/>
          <p:cNvSpPr/>
          <p:nvPr/>
        </p:nvSpPr>
        <p:spPr>
          <a:xfrm>
            <a:off x="4114800" y="5212080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pPr algn="ctr"/>
            <a:endParaRPr lang="pt-PT" sz="1600" noProof="0" dirty="0"/>
          </a:p>
        </p:txBody>
      </p:sp>
      <p:sp>
        <p:nvSpPr>
          <p:cNvPr id="44" name="Text 42"/>
          <p:cNvSpPr/>
          <p:nvPr/>
        </p:nvSpPr>
        <p:spPr>
          <a:xfrm>
            <a:off x="4224528" y="5212080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Centralizada na SEDE</a:t>
            </a:r>
            <a:endParaRPr lang="pt-PT" sz="1600" noProof="0" dirty="0"/>
          </a:p>
        </p:txBody>
      </p:sp>
      <p:sp>
        <p:nvSpPr>
          <p:cNvPr id="45" name="Shape 43"/>
          <p:cNvSpPr/>
          <p:nvPr/>
        </p:nvSpPr>
        <p:spPr>
          <a:xfrm>
            <a:off x="7680960" y="5212080"/>
            <a:ext cx="3566160" cy="566928"/>
          </a:xfrm>
          <a:prstGeom prst="rect">
            <a:avLst/>
          </a:prstGeom>
          <a:solidFill>
            <a:srgbClr val="FFFFFF"/>
          </a:solidFill>
          <a:ln w="9525">
            <a:solidFill>
              <a:srgbClr val="E1E8EC"/>
            </a:solidFill>
            <a:prstDash val="solid"/>
          </a:ln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46" name="Text 44"/>
          <p:cNvSpPr/>
          <p:nvPr/>
        </p:nvSpPr>
        <p:spPr>
          <a:xfrm>
            <a:off x="7790688" y="5212080"/>
            <a:ext cx="33467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b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Descentralizada e configurada por Divisão</a:t>
            </a:r>
            <a:endParaRPr lang="pt-PT" sz="1600" noProof="0" dirty="0"/>
          </a:p>
        </p:txBody>
      </p:sp>
      <p:sp>
        <p:nvSpPr>
          <p:cNvPr id="47" name="Text 45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48" name="Text 46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FEITO — FASE 2025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Capacitação Concluída e Marco de Integração Tecnológica</a:t>
            </a:r>
            <a:endParaRPr lang="pt-PT" sz="2800" noProof="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5" name="Text 3"/>
          <p:cNvSpPr/>
          <p:nvPr/>
        </p:nvSpPr>
        <p:spPr>
          <a:xfrm>
            <a:off x="749808" y="1984248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26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23</a:t>
            </a:r>
            <a:endParaRPr lang="pt-PT" sz="2600" noProof="0" dirty="0"/>
          </a:p>
        </p:txBody>
      </p:sp>
      <p:sp>
        <p:nvSpPr>
          <p:cNvPr id="6" name="Text 4"/>
          <p:cNvSpPr/>
          <p:nvPr/>
        </p:nvSpPr>
        <p:spPr>
          <a:xfrm>
            <a:off x="749808" y="2496312"/>
            <a:ext cx="28437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técnicos formados e certificados nos 4 módulos do ERP (30 horas)</a:t>
            </a:r>
            <a:endParaRPr lang="pt-PT" sz="1600" noProof="0" dirty="0"/>
          </a:p>
        </p:txBody>
      </p:sp>
      <p:sp>
        <p:nvSpPr>
          <p:cNvPr id="7" name="Shape 5"/>
          <p:cNvSpPr/>
          <p:nvPr/>
        </p:nvSpPr>
        <p:spPr>
          <a:xfrm>
            <a:off x="548640" y="347472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8" name="Text 6"/>
          <p:cNvSpPr/>
          <p:nvPr/>
        </p:nvSpPr>
        <p:spPr>
          <a:xfrm>
            <a:off x="749808" y="3584448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26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≈88%</a:t>
            </a:r>
            <a:endParaRPr lang="pt-PT" sz="2600" noProof="0" dirty="0"/>
          </a:p>
        </p:txBody>
      </p:sp>
      <p:sp>
        <p:nvSpPr>
          <p:cNvPr id="9" name="Text 7"/>
          <p:cNvSpPr/>
          <p:nvPr/>
        </p:nvSpPr>
        <p:spPr>
          <a:xfrm>
            <a:off x="749808" y="4096512"/>
            <a:ext cx="28437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satisfação média global na avaliação da formação (4,4 em 5)</a:t>
            </a:r>
            <a:endParaRPr lang="pt-PT" sz="1600" noProof="0" dirty="0"/>
          </a:p>
        </p:txBody>
      </p:sp>
      <p:sp>
        <p:nvSpPr>
          <p:cNvPr id="10" name="Shape 8"/>
          <p:cNvSpPr/>
          <p:nvPr/>
        </p:nvSpPr>
        <p:spPr>
          <a:xfrm>
            <a:off x="548640" y="507492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1" name="Text 9"/>
          <p:cNvSpPr/>
          <p:nvPr/>
        </p:nvSpPr>
        <p:spPr>
          <a:xfrm>
            <a:off x="749808" y="5184648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26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pt-PT" sz="2600" noProof="0" dirty="0"/>
          </a:p>
        </p:txBody>
      </p:sp>
      <p:sp>
        <p:nvSpPr>
          <p:cNvPr id="12" name="Text 10"/>
          <p:cNvSpPr/>
          <p:nvPr/>
        </p:nvSpPr>
        <p:spPr>
          <a:xfrm>
            <a:off x="749808" y="5696712"/>
            <a:ext cx="28437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técnicos avaliados identificam </a:t>
            </a:r>
            <a:r>
              <a:rPr lang="pt-PT" sz="1600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correctamente</a:t>
            </a: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estornos via Nota de Crédito</a:t>
            </a:r>
            <a:endParaRPr lang="pt-PT" sz="1600" noProof="0" dirty="0"/>
          </a:p>
        </p:txBody>
      </p:sp>
      <p:sp>
        <p:nvSpPr>
          <p:cNvPr id="13" name="Shape 11"/>
          <p:cNvSpPr/>
          <p:nvPr/>
        </p:nvSpPr>
        <p:spPr>
          <a:xfrm>
            <a:off x="4160520" y="1874520"/>
            <a:ext cx="7452360" cy="4251960"/>
          </a:xfrm>
          <a:prstGeom prst="roundRect">
            <a:avLst>
              <a:gd name="adj" fmla="val 1720"/>
            </a:avLst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14" name="Text 12"/>
          <p:cNvSpPr/>
          <p:nvPr/>
        </p:nvSpPr>
        <p:spPr>
          <a:xfrm>
            <a:off x="4526280" y="2148840"/>
            <a:ext cx="6720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Autonomia Operacional por Módulo</a:t>
            </a:r>
            <a:endParaRPr lang="pt-PT" noProof="0" dirty="0"/>
          </a:p>
        </p:txBody>
      </p:sp>
      <p:sp>
        <p:nvSpPr>
          <p:cNvPr id="15" name="Shape 13"/>
          <p:cNvSpPr/>
          <p:nvPr/>
        </p:nvSpPr>
        <p:spPr>
          <a:xfrm>
            <a:off x="4526280" y="2752344"/>
            <a:ext cx="128016" cy="128016"/>
          </a:xfrm>
          <a:prstGeom prst="ellipse">
            <a:avLst/>
          </a:prstGeom>
          <a:solidFill>
            <a:srgbClr val="6FCF97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6" name="Text 14"/>
          <p:cNvSpPr/>
          <p:nvPr/>
        </p:nvSpPr>
        <p:spPr>
          <a:xfrm>
            <a:off x="4754880" y="26517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Vendas</a:t>
            </a:r>
            <a:endParaRPr lang="pt-PT" sz="1600" noProof="0" dirty="0"/>
          </a:p>
        </p:txBody>
      </p:sp>
      <p:sp>
        <p:nvSpPr>
          <p:cNvPr id="17" name="Text 15"/>
          <p:cNvSpPr/>
          <p:nvPr/>
        </p:nvSpPr>
        <p:spPr>
          <a:xfrm>
            <a:off x="6903720" y="2651760"/>
            <a:ext cx="4343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Domínio consolidado</a:t>
            </a:r>
            <a:endParaRPr lang="pt-PT" sz="1600" noProof="0" dirty="0"/>
          </a:p>
        </p:txBody>
      </p:sp>
      <p:sp>
        <p:nvSpPr>
          <p:cNvPr id="18" name="Shape 16"/>
          <p:cNvSpPr/>
          <p:nvPr/>
        </p:nvSpPr>
        <p:spPr>
          <a:xfrm>
            <a:off x="4526280" y="3209544"/>
            <a:ext cx="128016" cy="128016"/>
          </a:xfrm>
          <a:prstGeom prst="ellipse">
            <a:avLst/>
          </a:prstGeom>
          <a:solidFill>
            <a:srgbClr val="6FCF97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9" name="Text 17"/>
          <p:cNvSpPr/>
          <p:nvPr/>
        </p:nvSpPr>
        <p:spPr>
          <a:xfrm>
            <a:off x="4754880" y="31089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Tesouraria</a:t>
            </a:r>
            <a:endParaRPr lang="pt-PT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6903720" y="3108960"/>
            <a:ext cx="4343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Domínio consolidado</a:t>
            </a:r>
            <a:endParaRPr lang="pt-PT" sz="1600" noProof="0" dirty="0"/>
          </a:p>
        </p:txBody>
      </p:sp>
      <p:sp>
        <p:nvSpPr>
          <p:cNvPr id="21" name="Shape 19"/>
          <p:cNvSpPr/>
          <p:nvPr/>
        </p:nvSpPr>
        <p:spPr>
          <a:xfrm>
            <a:off x="4526280" y="3666744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2" name="Text 20"/>
          <p:cNvSpPr/>
          <p:nvPr/>
        </p:nvSpPr>
        <p:spPr>
          <a:xfrm>
            <a:off x="4754880" y="35661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Contabilidade</a:t>
            </a:r>
            <a:endParaRPr lang="pt-PT" sz="1600" noProof="0" dirty="0"/>
          </a:p>
        </p:txBody>
      </p:sp>
      <p:sp>
        <p:nvSpPr>
          <p:cNvPr id="23" name="Text 21"/>
          <p:cNvSpPr/>
          <p:nvPr/>
        </p:nvSpPr>
        <p:spPr>
          <a:xfrm>
            <a:off x="6903720" y="3566160"/>
            <a:ext cx="4343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consolidação — exige reforço</a:t>
            </a:r>
            <a:endParaRPr lang="pt-PT" sz="1600" noProof="0" dirty="0"/>
          </a:p>
        </p:txBody>
      </p:sp>
      <p:sp>
        <p:nvSpPr>
          <p:cNvPr id="24" name="Shape 22"/>
          <p:cNvSpPr/>
          <p:nvPr/>
        </p:nvSpPr>
        <p:spPr>
          <a:xfrm>
            <a:off x="4526280" y="4123944"/>
            <a:ext cx="128016" cy="128016"/>
          </a:xfrm>
          <a:prstGeom prst="ellipse">
            <a:avLst/>
          </a:prstGeom>
          <a:solidFill>
            <a:srgbClr val="6FCF97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5" name="Text 23"/>
          <p:cNvSpPr/>
          <p:nvPr/>
        </p:nvSpPr>
        <p:spPr>
          <a:xfrm>
            <a:off x="4754880" y="4023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 Humanos</a:t>
            </a:r>
            <a:endParaRPr lang="pt-PT" sz="1600" noProof="0" dirty="0"/>
          </a:p>
        </p:txBody>
      </p:sp>
      <p:sp>
        <p:nvSpPr>
          <p:cNvPr id="26" name="Text 24"/>
          <p:cNvSpPr/>
          <p:nvPr/>
        </p:nvSpPr>
        <p:spPr>
          <a:xfrm>
            <a:off x="6903720" y="4023360"/>
            <a:ext cx="4343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Capacitação realizada</a:t>
            </a:r>
            <a:endParaRPr lang="pt-PT" sz="1600" noProof="0" dirty="0"/>
          </a:p>
        </p:txBody>
      </p:sp>
      <p:sp>
        <p:nvSpPr>
          <p:cNvPr id="27" name="Shape 25"/>
          <p:cNvSpPr/>
          <p:nvPr/>
        </p:nvSpPr>
        <p:spPr>
          <a:xfrm>
            <a:off x="4526280" y="4617720"/>
            <a:ext cx="6720840" cy="0"/>
          </a:xfrm>
          <a:prstGeom prst="line">
            <a:avLst/>
          </a:prstGeom>
          <a:noFill/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28" name="Text 26"/>
          <p:cNvSpPr/>
          <p:nvPr/>
        </p:nvSpPr>
        <p:spPr>
          <a:xfrm>
            <a:off x="4526280" y="4800600"/>
            <a:ext cx="6720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de Visibilidade Institucional</a:t>
            </a:r>
            <a:endParaRPr lang="pt-PT" sz="1600" noProof="0" dirty="0"/>
          </a:p>
        </p:txBody>
      </p:sp>
      <p:sp>
        <p:nvSpPr>
          <p:cNvPr id="29" name="Text 27"/>
          <p:cNvSpPr/>
          <p:nvPr/>
        </p:nvSpPr>
        <p:spPr>
          <a:xfrm>
            <a:off x="4526280" y="5148072"/>
            <a:ext cx="6903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1500"/>
              </a:lnSpc>
              <a:buNone/>
            </a:pPr>
            <a:r>
              <a:rPr lang="pt-PT" sz="15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âmbito da Adenda n.º 01, as </a:t>
            </a:r>
            <a:r>
              <a:rPr lang="pt-PT" sz="15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API's</a:t>
            </a:r>
            <a:r>
              <a:rPr lang="pt-PT" sz="15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integração Primavera–</a:t>
            </a:r>
            <a:r>
              <a:rPr lang="pt-PT" sz="15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iCore</a:t>
            </a:r>
            <a:r>
              <a:rPr lang="pt-PT" sz="15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 âmbito do XISSIMA, foram desenvolvidas e apresentadas oficialmente na FACIM pelo Ministro das Obras Públicas, Habitação e Recursos Hídricos, Dr. Fernando Rafael.</a:t>
            </a:r>
            <a:endParaRPr lang="pt-PT" sz="1500" noProof="0" dirty="0"/>
          </a:p>
        </p:txBody>
      </p:sp>
      <p:sp>
        <p:nvSpPr>
          <p:cNvPr id="30" name="Text 28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1" name="Text 29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96944-D80B-FF6E-C4AB-ED5DAD115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79FBC35-A73C-D4BF-B16E-E5D864789629}"/>
              </a:ext>
            </a:extLst>
          </p:cNvPr>
          <p:cNvSpPr/>
          <p:nvPr/>
        </p:nvSpPr>
        <p:spPr>
          <a:xfrm>
            <a:off x="548640" y="1935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FEITO — FASE 2025</a:t>
            </a:r>
            <a:endParaRPr lang="pt-PT" sz="20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8D4F672-E7CD-2542-23E2-76D74309DA2B}"/>
              </a:ext>
            </a:extLst>
          </p:cNvPr>
          <p:cNvSpPr/>
          <p:nvPr/>
        </p:nvSpPr>
        <p:spPr>
          <a:xfrm>
            <a:off x="548640" y="3408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Relação dos Feitos de 2025 (Registo Fotográfico)</a:t>
            </a:r>
            <a:endParaRPr lang="pt-PT" sz="2800" noProof="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AF78CE0A-5406-3EBB-828F-7966FA14BA9E}"/>
              </a:ext>
            </a:extLst>
          </p:cNvPr>
          <p:cNvSpPr/>
          <p:nvPr/>
        </p:nvSpPr>
        <p:spPr>
          <a:xfrm>
            <a:off x="548640" y="32146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F55D90E-5F91-5A3E-CB69-D3F1CB95CF14}"/>
              </a:ext>
            </a:extLst>
          </p:cNvPr>
          <p:cNvSpPr/>
          <p:nvPr/>
        </p:nvSpPr>
        <p:spPr>
          <a:xfrm>
            <a:off x="750316" y="32618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Sessão de Formação Geral</a:t>
            </a:r>
            <a:r>
              <a:rPr lang="pt-PT" sz="1100" noProof="0" dirty="0"/>
              <a:t> – Interação Entre o Formador e o Participante</a:t>
            </a: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FB2F7F44-CAAB-CB44-77B6-FDBFF68A5F29}"/>
              </a:ext>
            </a:extLst>
          </p:cNvPr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D665693A-8E6E-0130-94FB-F6FDFDAD0FE8}"/>
              </a:ext>
            </a:extLst>
          </p:cNvPr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pt-PT" sz="1200" noProof="0" dirty="0"/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A6F8C3EB-0876-BBA0-D6E4-83CDA5360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20" y="983488"/>
            <a:ext cx="2926080" cy="219456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60DD6B7A-7139-F34E-B154-5F955B443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460" y="983488"/>
            <a:ext cx="2936240" cy="2202180"/>
          </a:xfrm>
          <a:prstGeom prst="rect">
            <a:avLst/>
          </a:prstGeom>
        </p:spPr>
      </p:pic>
      <p:sp>
        <p:nvSpPr>
          <p:cNvPr id="37" name="Shape 5">
            <a:extLst>
              <a:ext uri="{FF2B5EF4-FFF2-40B4-BE49-F238E27FC236}">
                <a16:creationId xmlns:a16="http://schemas.microsoft.com/office/drawing/2014/main" id="{21A5A057-7749-5C38-EAC0-1AB08F4FCF26}"/>
              </a:ext>
            </a:extLst>
          </p:cNvPr>
          <p:cNvSpPr/>
          <p:nvPr/>
        </p:nvSpPr>
        <p:spPr>
          <a:xfrm>
            <a:off x="3914140" y="32019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1D4AF495-7E37-857C-69DE-A01422AA569B}"/>
              </a:ext>
            </a:extLst>
          </p:cNvPr>
          <p:cNvSpPr/>
          <p:nvPr/>
        </p:nvSpPr>
        <p:spPr>
          <a:xfrm>
            <a:off x="4115816" y="32491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Sessão de Formação Geral</a:t>
            </a:r>
            <a:r>
              <a:rPr lang="pt-PT" sz="1100" noProof="0" dirty="0"/>
              <a:t> – Aplicação </a:t>
            </a:r>
          </a:p>
          <a:p>
            <a:pPr algn="ctr"/>
            <a:r>
              <a:rPr lang="pt-PT" sz="1100" noProof="0" dirty="0"/>
              <a:t>dos Exercícios Práticos</a:t>
            </a:r>
          </a:p>
        </p:txBody>
      </p:sp>
      <p:sp>
        <p:nvSpPr>
          <p:cNvPr id="43" name="Shape 5">
            <a:extLst>
              <a:ext uri="{FF2B5EF4-FFF2-40B4-BE49-F238E27FC236}">
                <a16:creationId xmlns:a16="http://schemas.microsoft.com/office/drawing/2014/main" id="{2358747B-238C-73EC-349F-9A6CD93D330A}"/>
              </a:ext>
            </a:extLst>
          </p:cNvPr>
          <p:cNvSpPr/>
          <p:nvPr/>
        </p:nvSpPr>
        <p:spPr>
          <a:xfrm>
            <a:off x="7406640" y="32146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45" name="Text 7">
            <a:extLst>
              <a:ext uri="{FF2B5EF4-FFF2-40B4-BE49-F238E27FC236}">
                <a16:creationId xmlns:a16="http://schemas.microsoft.com/office/drawing/2014/main" id="{6F5F2170-F3FA-1BC0-D9C5-E062A733D7C9}"/>
              </a:ext>
            </a:extLst>
          </p:cNvPr>
          <p:cNvSpPr/>
          <p:nvPr/>
        </p:nvSpPr>
        <p:spPr>
          <a:xfrm>
            <a:off x="7608316" y="32618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Sessão de Formação Geral</a:t>
            </a:r>
            <a:r>
              <a:rPr lang="pt-PT" sz="1100" noProof="0" dirty="0"/>
              <a:t> – Foto Família: Encerramento da Formação Geral</a:t>
            </a: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0BB835F2-D62A-649E-B58F-1E31AB69D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020" y="983488"/>
            <a:ext cx="2926080" cy="2194560"/>
          </a:xfrm>
          <a:prstGeom prst="rect">
            <a:avLst/>
          </a:prstGeom>
        </p:spPr>
      </p:pic>
      <p:sp>
        <p:nvSpPr>
          <p:cNvPr id="49" name="Shape 5">
            <a:extLst>
              <a:ext uri="{FF2B5EF4-FFF2-40B4-BE49-F238E27FC236}">
                <a16:creationId xmlns:a16="http://schemas.microsoft.com/office/drawing/2014/main" id="{CB7E405C-9DC1-554D-23C3-6BEEB74C3E6B}"/>
              </a:ext>
            </a:extLst>
          </p:cNvPr>
          <p:cNvSpPr/>
          <p:nvPr/>
        </p:nvSpPr>
        <p:spPr>
          <a:xfrm>
            <a:off x="548640" y="60213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51" name="Text 7">
            <a:extLst>
              <a:ext uri="{FF2B5EF4-FFF2-40B4-BE49-F238E27FC236}">
                <a16:creationId xmlns:a16="http://schemas.microsoft.com/office/drawing/2014/main" id="{E5CBE18A-C450-CB05-57B4-133EA278194D}"/>
              </a:ext>
            </a:extLst>
          </p:cNvPr>
          <p:cNvSpPr/>
          <p:nvPr/>
        </p:nvSpPr>
        <p:spPr>
          <a:xfrm>
            <a:off x="750316" y="60685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Sessão de Formação Geral</a:t>
            </a:r>
            <a:r>
              <a:rPr lang="pt-PT" sz="1100" noProof="0" dirty="0"/>
              <a:t> – Entrega de Certificados: Encerramento da Formação Geral</a:t>
            </a:r>
          </a:p>
        </p:txBody>
      </p:sp>
      <p:sp>
        <p:nvSpPr>
          <p:cNvPr id="57" name="Shape 5">
            <a:extLst>
              <a:ext uri="{FF2B5EF4-FFF2-40B4-BE49-F238E27FC236}">
                <a16:creationId xmlns:a16="http://schemas.microsoft.com/office/drawing/2014/main" id="{386794BE-20CF-3B5C-17D7-B1ED8CD56DD1}"/>
              </a:ext>
            </a:extLst>
          </p:cNvPr>
          <p:cNvSpPr/>
          <p:nvPr/>
        </p:nvSpPr>
        <p:spPr>
          <a:xfrm>
            <a:off x="3914140" y="60086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59" name="Text 7">
            <a:extLst>
              <a:ext uri="{FF2B5EF4-FFF2-40B4-BE49-F238E27FC236}">
                <a16:creationId xmlns:a16="http://schemas.microsoft.com/office/drawing/2014/main" id="{8F75954A-91EB-B9B9-40AC-54D0AEED3C89}"/>
              </a:ext>
            </a:extLst>
          </p:cNvPr>
          <p:cNvSpPr/>
          <p:nvPr/>
        </p:nvSpPr>
        <p:spPr>
          <a:xfrm>
            <a:off x="4115816" y="60558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Sessão do Acompanhamento </a:t>
            </a:r>
            <a:r>
              <a:rPr lang="pt-PT" sz="1100" b="1" noProof="0" dirty="0" err="1"/>
              <a:t>On</a:t>
            </a:r>
            <a:r>
              <a:rPr lang="pt-PT" sz="1100" b="1" noProof="0" dirty="0"/>
              <a:t>-Job</a:t>
            </a:r>
            <a:r>
              <a:rPr lang="pt-PT" sz="1100" noProof="0" dirty="0"/>
              <a:t> – Interação Entre o Formador e os Colaboradores da ARA-Sul</a:t>
            </a:r>
          </a:p>
        </p:txBody>
      </p:sp>
      <p:sp>
        <p:nvSpPr>
          <p:cNvPr id="61" name="Shape 5">
            <a:extLst>
              <a:ext uri="{FF2B5EF4-FFF2-40B4-BE49-F238E27FC236}">
                <a16:creationId xmlns:a16="http://schemas.microsoft.com/office/drawing/2014/main" id="{9DEC72F4-F560-CBB6-6326-CCD88743CD52}"/>
              </a:ext>
            </a:extLst>
          </p:cNvPr>
          <p:cNvSpPr/>
          <p:nvPr/>
        </p:nvSpPr>
        <p:spPr>
          <a:xfrm>
            <a:off x="7406640" y="60213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63" name="Text 7">
            <a:extLst>
              <a:ext uri="{FF2B5EF4-FFF2-40B4-BE49-F238E27FC236}">
                <a16:creationId xmlns:a16="http://schemas.microsoft.com/office/drawing/2014/main" id="{306A8860-DBDE-E301-A033-E60978E83885}"/>
              </a:ext>
            </a:extLst>
          </p:cNvPr>
          <p:cNvSpPr/>
          <p:nvPr/>
        </p:nvSpPr>
        <p:spPr>
          <a:xfrm>
            <a:off x="7608316" y="60685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Sessão do Acompanhamento </a:t>
            </a:r>
            <a:r>
              <a:rPr lang="pt-PT" sz="1100" b="1" noProof="0" dirty="0" err="1"/>
              <a:t>On</a:t>
            </a:r>
            <a:r>
              <a:rPr lang="pt-PT" sz="1100" b="1" noProof="0" dirty="0"/>
              <a:t>-Job</a:t>
            </a:r>
            <a:r>
              <a:rPr lang="pt-PT" sz="1100" noProof="0" dirty="0"/>
              <a:t> – Interação Entre o Formador e os Colaboradores da ARA-Sul</a:t>
            </a:r>
          </a:p>
        </p:txBody>
      </p:sp>
      <p:pic>
        <p:nvPicPr>
          <p:cNvPr id="71" name="Imagem 70">
            <a:extLst>
              <a:ext uri="{FF2B5EF4-FFF2-40B4-BE49-F238E27FC236}">
                <a16:creationId xmlns:a16="http://schemas.microsoft.com/office/drawing/2014/main" id="{E4604C9C-22FD-B371-5BEB-BE4703434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40" y="3788156"/>
            <a:ext cx="2943860" cy="2207895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DF0805F4-8430-A033-031A-4F24BDECF0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1460" y="3795268"/>
            <a:ext cx="2936240" cy="2202180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A24FB531-0399-1B79-AFE8-2163378C75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6021" y="3820668"/>
            <a:ext cx="292608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34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NOVA FASE CONTRATUAL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Novo Contrato — Continuidade da Assistência Técnica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325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Celebrado imediatamente a seguir ao Relatório Final, para concluir a descentralização e assegurar a plena autonomia das Divisões.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603504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6" name="Text 4"/>
          <p:cNvSpPr/>
          <p:nvPr/>
        </p:nvSpPr>
        <p:spPr>
          <a:xfrm>
            <a:off x="822960" y="215646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Instrumento e Valor</a:t>
            </a:r>
            <a:endParaRPr lang="pt-PT" noProof="0" dirty="0"/>
          </a:p>
        </p:txBody>
      </p:sp>
      <p:sp>
        <p:nvSpPr>
          <p:cNvPr id="7" name="Text 5"/>
          <p:cNvSpPr/>
          <p:nvPr/>
        </p:nvSpPr>
        <p:spPr>
          <a:xfrm>
            <a:off x="822960" y="240334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Ajuste </a:t>
            </a:r>
            <a:r>
              <a:rPr lang="pt-PT" sz="1600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</a:t>
            </a: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N.º 47A001141/ARAS/AD/CONS/01/2026</a:t>
            </a:r>
          </a:p>
          <a:p>
            <a:pPr marL="0" indent="0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3.500.000,00 MZN (IVA </a:t>
            </a:r>
            <a:r>
              <a:rPr lang="pt-PT" sz="1600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</a:t>
            </a: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.)</a:t>
            </a:r>
            <a:endParaRPr lang="pt-PT" sz="1600" noProof="0" dirty="0"/>
          </a:p>
        </p:txBody>
      </p:sp>
      <p:sp>
        <p:nvSpPr>
          <p:cNvPr id="8" name="Text 6"/>
          <p:cNvSpPr/>
          <p:nvPr/>
        </p:nvSpPr>
        <p:spPr>
          <a:xfrm>
            <a:off x="822960" y="297180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Visto do Tribunal Administrativo</a:t>
            </a:r>
            <a:endParaRPr lang="pt-PT" noProof="0" dirty="0"/>
          </a:p>
        </p:txBody>
      </p:sp>
      <p:sp>
        <p:nvSpPr>
          <p:cNvPr id="9" name="Text 7"/>
          <p:cNvSpPr/>
          <p:nvPr/>
        </p:nvSpPr>
        <p:spPr>
          <a:xfrm>
            <a:off x="822960" y="321868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de 20 a 24 de Julho de 2026</a:t>
            </a:r>
            <a:endParaRPr lang="pt-PT" sz="1600" noProof="0" dirty="0"/>
          </a:p>
        </p:txBody>
      </p:sp>
      <p:sp>
        <p:nvSpPr>
          <p:cNvPr id="10" name="Text 8"/>
          <p:cNvSpPr/>
          <p:nvPr/>
        </p:nvSpPr>
        <p:spPr>
          <a:xfrm>
            <a:off x="822960" y="374904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Reunião de Arranque (</a:t>
            </a:r>
            <a:r>
              <a:rPr lang="pt-PT" b="1" noProof="0" dirty="0" err="1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Kick-off</a:t>
            </a: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pt-PT" noProof="0" dirty="0"/>
          </a:p>
        </p:txBody>
      </p:sp>
      <p:sp>
        <p:nvSpPr>
          <p:cNvPr id="11" name="Text 9"/>
          <p:cNvSpPr/>
          <p:nvPr/>
        </p:nvSpPr>
        <p:spPr>
          <a:xfrm>
            <a:off x="822960" y="399592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Segunda-feira, 27 de Julho de 2026 — SEDE, Maputo</a:t>
            </a:r>
            <a:endParaRPr lang="pt-PT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822960" y="452628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Duração do Contrato</a:t>
            </a:r>
            <a:endParaRPr lang="pt-PT" noProof="0" dirty="0"/>
          </a:p>
        </p:txBody>
      </p:sp>
      <p:sp>
        <p:nvSpPr>
          <p:cNvPr id="13" name="Text 11"/>
          <p:cNvSpPr/>
          <p:nvPr/>
        </p:nvSpPr>
        <p:spPr>
          <a:xfrm>
            <a:off x="822960" y="477316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meses</a:t>
            </a:r>
            <a:endParaRPr lang="pt-PT" sz="1600" noProof="0" dirty="0"/>
          </a:p>
        </p:txBody>
      </p:sp>
      <p:sp>
        <p:nvSpPr>
          <p:cNvPr id="14" name="Text 12"/>
          <p:cNvSpPr/>
          <p:nvPr/>
        </p:nvSpPr>
        <p:spPr>
          <a:xfrm>
            <a:off x="822960" y="530352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 err="1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Objecto</a:t>
            </a:r>
            <a:endParaRPr lang="pt-PT" noProof="0" dirty="0"/>
          </a:p>
        </p:txBody>
      </p:sp>
      <p:sp>
        <p:nvSpPr>
          <p:cNvPr id="15" name="Text 13"/>
          <p:cNvSpPr/>
          <p:nvPr/>
        </p:nvSpPr>
        <p:spPr>
          <a:xfrm>
            <a:off x="822960" y="5550408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Concluir a Descentralização do Sistema Financeiro Primavera da SEDE para DGBUM, DGBI, DGBL e DGBS</a:t>
            </a:r>
            <a:endParaRPr lang="pt-PT" sz="1600" noProof="0" dirty="0"/>
          </a:p>
        </p:txBody>
      </p:sp>
      <p:sp>
        <p:nvSpPr>
          <p:cNvPr id="16" name="Shape 14"/>
          <p:cNvSpPr/>
          <p:nvPr/>
        </p:nvSpPr>
        <p:spPr>
          <a:xfrm>
            <a:off x="6812280" y="1965960"/>
            <a:ext cx="4800600" cy="4160520"/>
          </a:xfrm>
          <a:prstGeom prst="roundRect">
            <a:avLst>
              <a:gd name="adj" fmla="val 1758"/>
            </a:avLst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17" name="Text 15"/>
          <p:cNvSpPr/>
          <p:nvPr/>
        </p:nvSpPr>
        <p:spPr>
          <a:xfrm>
            <a:off x="7086600" y="2194560"/>
            <a:ext cx="4251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Regime de Desembolsos</a:t>
            </a:r>
            <a:endParaRPr lang="pt-PT" noProof="0" dirty="0"/>
          </a:p>
        </p:txBody>
      </p:sp>
      <p:sp>
        <p:nvSpPr>
          <p:cNvPr id="18" name="Shape 16"/>
          <p:cNvSpPr/>
          <p:nvPr/>
        </p:nvSpPr>
        <p:spPr>
          <a:xfrm>
            <a:off x="7086600" y="2660904"/>
            <a:ext cx="128016" cy="128016"/>
          </a:xfrm>
          <a:prstGeom prst="ellipse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9" name="Text 17"/>
          <p:cNvSpPr/>
          <p:nvPr/>
        </p:nvSpPr>
        <p:spPr>
          <a:xfrm>
            <a:off x="7315200" y="2551176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1.ª — 50%</a:t>
            </a:r>
            <a:endParaRPr lang="pt-PT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8686800" y="2665476"/>
            <a:ext cx="2651760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Inicial (21 Ago 2026)</a:t>
            </a:r>
            <a:endParaRPr lang="pt-PT" sz="1600" noProof="0" dirty="0"/>
          </a:p>
        </p:txBody>
      </p:sp>
      <p:sp>
        <p:nvSpPr>
          <p:cNvPr id="21" name="Text 19"/>
          <p:cNvSpPr/>
          <p:nvPr/>
        </p:nvSpPr>
        <p:spPr>
          <a:xfrm>
            <a:off x="7315200" y="283464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i="1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Entregue</a:t>
            </a:r>
            <a:endParaRPr lang="pt-PT" sz="1600" noProof="0" dirty="0"/>
          </a:p>
        </p:txBody>
      </p:sp>
      <p:sp>
        <p:nvSpPr>
          <p:cNvPr id="22" name="Shape 20"/>
          <p:cNvSpPr/>
          <p:nvPr/>
        </p:nvSpPr>
        <p:spPr>
          <a:xfrm>
            <a:off x="7086600" y="3282696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3" name="Text 21"/>
          <p:cNvSpPr/>
          <p:nvPr/>
        </p:nvSpPr>
        <p:spPr>
          <a:xfrm>
            <a:off x="7315200" y="3172968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2.ª — 25%</a:t>
            </a:r>
            <a:endParaRPr lang="pt-PT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8686800" y="3287268"/>
            <a:ext cx="26517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Semestral (</a:t>
            </a:r>
            <a:r>
              <a:rPr lang="pt-PT" sz="16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</a:t>
            </a: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2026)</a:t>
            </a:r>
            <a:endParaRPr lang="pt-PT" sz="1600" noProof="0" dirty="0"/>
          </a:p>
        </p:txBody>
      </p:sp>
      <p:sp>
        <p:nvSpPr>
          <p:cNvPr id="25" name="Text 23"/>
          <p:cNvSpPr/>
          <p:nvPr/>
        </p:nvSpPr>
        <p:spPr>
          <a:xfrm>
            <a:off x="7315200" y="345643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i="1" noProof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curso</a:t>
            </a:r>
            <a:endParaRPr lang="pt-PT" sz="1600" noProof="0" dirty="0"/>
          </a:p>
        </p:txBody>
      </p:sp>
      <p:sp>
        <p:nvSpPr>
          <p:cNvPr id="26" name="Shape 24"/>
          <p:cNvSpPr/>
          <p:nvPr/>
        </p:nvSpPr>
        <p:spPr>
          <a:xfrm>
            <a:off x="7086600" y="3904488"/>
            <a:ext cx="128016" cy="128016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7" name="Text 25"/>
          <p:cNvSpPr/>
          <p:nvPr/>
        </p:nvSpPr>
        <p:spPr>
          <a:xfrm>
            <a:off x="7315200" y="3794760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3.ª — 25%</a:t>
            </a:r>
            <a:endParaRPr lang="pt-PT" sz="1600" noProof="0" dirty="0"/>
          </a:p>
        </p:txBody>
      </p:sp>
      <p:sp>
        <p:nvSpPr>
          <p:cNvPr id="28" name="Text 26"/>
          <p:cNvSpPr/>
          <p:nvPr/>
        </p:nvSpPr>
        <p:spPr>
          <a:xfrm>
            <a:off x="8686800" y="390906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Relatório Final (</a:t>
            </a:r>
            <a:r>
              <a:rPr lang="pt-PT" sz="16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</a:t>
            </a: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2027)</a:t>
            </a:r>
            <a:endParaRPr lang="pt-PT" sz="1600" noProof="0" dirty="0"/>
          </a:p>
        </p:txBody>
      </p:sp>
      <p:sp>
        <p:nvSpPr>
          <p:cNvPr id="29" name="Text 27"/>
          <p:cNvSpPr/>
          <p:nvPr/>
        </p:nvSpPr>
        <p:spPr>
          <a:xfrm>
            <a:off x="7315200" y="407822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i="1" noProof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Programado</a:t>
            </a:r>
            <a:endParaRPr lang="pt-PT" sz="1600" noProof="0" dirty="0"/>
          </a:p>
        </p:txBody>
      </p:sp>
      <p:sp>
        <p:nvSpPr>
          <p:cNvPr id="30" name="Shape 28"/>
          <p:cNvSpPr/>
          <p:nvPr/>
        </p:nvSpPr>
        <p:spPr>
          <a:xfrm>
            <a:off x="7086600" y="4489704"/>
            <a:ext cx="4251960" cy="0"/>
          </a:xfrm>
          <a:prstGeom prst="line">
            <a:avLst/>
          </a:prstGeom>
          <a:noFill/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pt-PT" noProof="0" dirty="0"/>
          </a:p>
        </p:txBody>
      </p:sp>
      <p:sp>
        <p:nvSpPr>
          <p:cNvPr id="31" name="Text 29"/>
          <p:cNvSpPr/>
          <p:nvPr/>
        </p:nvSpPr>
        <p:spPr>
          <a:xfrm>
            <a:off x="7086600" y="463600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75%</a:t>
            </a:r>
            <a:endParaRPr lang="pt-PT" sz="2800" noProof="0" dirty="0"/>
          </a:p>
        </p:txBody>
      </p:sp>
      <p:sp>
        <p:nvSpPr>
          <p:cNvPr id="32" name="Text 30"/>
          <p:cNvSpPr/>
          <p:nvPr/>
        </p:nvSpPr>
        <p:spPr>
          <a:xfrm>
            <a:off x="7086600" y="5129784"/>
            <a:ext cx="4251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pt-PT" sz="16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execução física prevista para o exercício de 2026; os restantes 25% (monitoria, avaliação e consolidação final) em 2027.</a:t>
            </a:r>
            <a:endParaRPr lang="pt-PT" sz="1600" noProof="0" dirty="0"/>
          </a:p>
        </p:txBody>
      </p:sp>
      <p:sp>
        <p:nvSpPr>
          <p:cNvPr id="33" name="Text 31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4" name="Text 32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pt-PT" sz="12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000" b="1" kern="0" spc="200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FEITO — FASE INICIAL</a:t>
            </a:r>
            <a:endParaRPr lang="pt-PT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 Arranque com Resultados Imediatos (Jul.–Ago. 2026)</a:t>
            </a:r>
            <a:endParaRPr lang="pt-PT" sz="2800" noProof="0" dirty="0"/>
          </a:p>
        </p:txBody>
      </p:sp>
      <p:sp>
        <p:nvSpPr>
          <p:cNvPr id="4" name="Text 2"/>
          <p:cNvSpPr/>
          <p:nvPr/>
        </p:nvSpPr>
        <p:spPr>
          <a:xfrm>
            <a:off x="548640" y="12750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o </a:t>
            </a:r>
            <a:r>
              <a:rPr lang="pt-PT" sz="1600" noProof="0" dirty="0" err="1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Kick-off</a:t>
            </a:r>
            <a:r>
              <a:rPr lang="pt-PT" sz="16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o Relatório Inicial, entregue no prazo, a Mahala já concluiu trabalhos previstos apenas para fases posteriores.</a:t>
            </a:r>
            <a:endParaRPr lang="pt-PT" sz="1600" noProof="0" dirty="0"/>
          </a:p>
        </p:txBody>
      </p:sp>
      <p:sp>
        <p:nvSpPr>
          <p:cNvPr id="5" name="Shape 3"/>
          <p:cNvSpPr/>
          <p:nvPr/>
        </p:nvSpPr>
        <p:spPr>
          <a:xfrm>
            <a:off x="548640" y="1750060"/>
            <a:ext cx="3364992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6" name="Text 4"/>
          <p:cNvSpPr/>
          <p:nvPr/>
        </p:nvSpPr>
        <p:spPr>
          <a:xfrm>
            <a:off x="749808" y="1684020"/>
            <a:ext cx="3163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2400" b="1" noProof="0" dirty="0">
                <a:solidFill>
                  <a:srgbClr val="2E8B5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 &gt; 2025</a:t>
            </a:r>
            <a:endParaRPr lang="pt-PT" sz="2400" noProof="0" dirty="0"/>
          </a:p>
        </p:txBody>
      </p:sp>
      <p:sp>
        <p:nvSpPr>
          <p:cNvPr id="7" name="Text 5"/>
          <p:cNvSpPr/>
          <p:nvPr/>
        </p:nvSpPr>
        <p:spPr>
          <a:xfrm>
            <a:off x="647700" y="2310892"/>
            <a:ext cx="31369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recibos emitidos até Julho de 2026 já superam o total do ano de 2025 — efeito </a:t>
            </a:r>
            <a:r>
              <a:rPr lang="pt-PT" sz="1600" noProof="0" dirty="0" err="1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</a:t>
            </a: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descentralização</a:t>
            </a:r>
            <a:endParaRPr lang="pt-PT" sz="1600" noProof="0" dirty="0"/>
          </a:p>
        </p:txBody>
      </p:sp>
      <p:sp>
        <p:nvSpPr>
          <p:cNvPr id="8" name="Shape 6"/>
          <p:cNvSpPr/>
          <p:nvPr/>
        </p:nvSpPr>
        <p:spPr>
          <a:xfrm>
            <a:off x="4297680" y="1750060"/>
            <a:ext cx="384302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9" name="Text 7"/>
          <p:cNvSpPr/>
          <p:nvPr/>
        </p:nvSpPr>
        <p:spPr>
          <a:xfrm>
            <a:off x="4498848" y="1684020"/>
            <a:ext cx="3163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2400" b="1" noProof="0" dirty="0">
                <a:solidFill>
                  <a:srgbClr val="2E8B5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de 4</a:t>
            </a:r>
            <a:endParaRPr lang="pt-PT" sz="2400" noProof="0" dirty="0"/>
          </a:p>
        </p:txBody>
      </p:sp>
      <p:sp>
        <p:nvSpPr>
          <p:cNvPr id="10" name="Text 8"/>
          <p:cNvSpPr/>
          <p:nvPr/>
        </p:nvSpPr>
        <p:spPr>
          <a:xfrm>
            <a:off x="4406900" y="2183892"/>
            <a:ext cx="3606800" cy="1064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spcAft>
                <a:spcPts val="300"/>
              </a:spcAft>
              <a:buNone/>
            </a:pPr>
            <a:r>
              <a:rPr lang="pt-PT" sz="15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Divisões já operam no sistema em vendas e tesouraria (DGBI, DGBUM e DGBS).</a:t>
            </a:r>
          </a:p>
          <a:p>
            <a:pPr marL="0" indent="0" algn="ctr">
              <a:buNone/>
            </a:pPr>
            <a:r>
              <a:rPr lang="pt-PT" sz="1500" b="1" noProof="0" dirty="0">
                <a:solidFill>
                  <a:srgbClr val="1A2B33"/>
                </a:solidFill>
                <a:latin typeface="Calibri" pitchFamily="34" charset="0"/>
                <a:cs typeface="Calibri" pitchFamily="34" charset="-120"/>
              </a:rPr>
              <a:t>A DGBL ficou </a:t>
            </a:r>
            <a:r>
              <a:rPr lang="pt-PT" sz="1500" b="1" noProof="0" dirty="0" err="1">
                <a:solidFill>
                  <a:srgbClr val="1A2B33"/>
                </a:solidFill>
                <a:latin typeface="Calibri" pitchFamily="34" charset="0"/>
                <a:cs typeface="Calibri" pitchFamily="34" charset="-120"/>
              </a:rPr>
              <a:t>afecta</a:t>
            </a:r>
            <a:r>
              <a:rPr lang="pt-PT" sz="1500" b="1" noProof="0" dirty="0">
                <a:solidFill>
                  <a:srgbClr val="1A2B33"/>
                </a:solidFill>
                <a:latin typeface="Calibri" pitchFamily="34" charset="0"/>
                <a:cs typeface="Calibri" pitchFamily="34" charset="-120"/>
              </a:rPr>
              <a:t> com as Cheias verificadas no 1º Trimestre de 2026, com equipamento por regularizar.</a:t>
            </a:r>
            <a:endParaRPr lang="pt-PT" sz="1500" b="1" noProof="0" dirty="0"/>
          </a:p>
        </p:txBody>
      </p:sp>
      <p:sp>
        <p:nvSpPr>
          <p:cNvPr id="11" name="Shape 9"/>
          <p:cNvSpPr/>
          <p:nvPr/>
        </p:nvSpPr>
        <p:spPr>
          <a:xfrm>
            <a:off x="8407400" y="1750060"/>
            <a:ext cx="32054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2" name="Text 10"/>
          <p:cNvSpPr/>
          <p:nvPr/>
        </p:nvSpPr>
        <p:spPr>
          <a:xfrm>
            <a:off x="8247888" y="1684020"/>
            <a:ext cx="31638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2400" b="1" noProof="0" dirty="0">
                <a:solidFill>
                  <a:srgbClr val="2E8B5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50%</a:t>
            </a:r>
            <a:endParaRPr lang="pt-PT" sz="2400" noProof="0" dirty="0"/>
          </a:p>
        </p:txBody>
      </p:sp>
      <p:sp>
        <p:nvSpPr>
          <p:cNvPr id="13" name="Text 11"/>
          <p:cNvSpPr/>
          <p:nvPr/>
        </p:nvSpPr>
        <p:spPr>
          <a:xfrm>
            <a:off x="8547100" y="2234692"/>
            <a:ext cx="28646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t-PT" sz="1600" noProof="0" dirty="0">
                <a:solidFill>
                  <a:srgbClr val="1A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execução contratual atingida com o Relatório Inicial, entregue no prazo</a:t>
            </a:r>
            <a:endParaRPr lang="pt-PT" sz="1600" noProof="0" dirty="0"/>
          </a:p>
        </p:txBody>
      </p:sp>
      <p:sp>
        <p:nvSpPr>
          <p:cNvPr id="14" name="Shape 12"/>
          <p:cNvSpPr/>
          <p:nvPr/>
        </p:nvSpPr>
        <p:spPr>
          <a:xfrm>
            <a:off x="548640" y="3528060"/>
            <a:ext cx="11064240" cy="2991612"/>
          </a:xfrm>
          <a:prstGeom prst="roundRect">
            <a:avLst>
              <a:gd name="adj" fmla="val 3137"/>
            </a:avLst>
          </a:prstGeom>
          <a:solidFill>
            <a:srgbClr val="0B3D5C"/>
          </a:solidFill>
          <a:ln/>
        </p:spPr>
        <p:txBody>
          <a:bodyPr/>
          <a:lstStyle/>
          <a:p>
            <a:endParaRPr lang="pt-PT" noProof="0" dirty="0"/>
          </a:p>
        </p:txBody>
      </p:sp>
      <p:sp>
        <p:nvSpPr>
          <p:cNvPr id="15" name="Text 13"/>
          <p:cNvSpPr/>
          <p:nvPr/>
        </p:nvSpPr>
        <p:spPr>
          <a:xfrm>
            <a:off x="822960" y="35534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b="1" noProof="0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Entregas Antecipadas — Concluídas Antes do Previsto</a:t>
            </a:r>
            <a:endParaRPr lang="pt-PT" noProof="0" dirty="0"/>
          </a:p>
        </p:txBody>
      </p:sp>
      <p:sp>
        <p:nvSpPr>
          <p:cNvPr id="16" name="Shape 14"/>
          <p:cNvSpPr/>
          <p:nvPr/>
        </p:nvSpPr>
        <p:spPr>
          <a:xfrm>
            <a:off x="822960" y="3937000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17" name="Text 15"/>
          <p:cNvSpPr/>
          <p:nvPr/>
        </p:nvSpPr>
        <p:spPr>
          <a:xfrm>
            <a:off x="1051560" y="3836416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Solução de Juros de Mora</a:t>
            </a:r>
            <a:endParaRPr lang="pt-PT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1051560" y="4143248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Concluída — cálculo e emissão automáticos, com isenções por cliente; elimina a duplicação de </a:t>
            </a:r>
            <a:r>
              <a:rPr lang="pt-PT" sz="14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facturas</a:t>
            </a: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nas águas subterrâneas reportada pela DGBUM.</a:t>
            </a:r>
            <a:endParaRPr lang="pt-PT" sz="1400" noProof="0" dirty="0"/>
          </a:p>
        </p:txBody>
      </p:sp>
      <p:sp>
        <p:nvSpPr>
          <p:cNvPr id="19" name="Shape 17"/>
          <p:cNvSpPr/>
          <p:nvPr/>
        </p:nvSpPr>
        <p:spPr>
          <a:xfrm>
            <a:off x="6355080" y="4025900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6583680" y="3925316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Painel de </a:t>
            </a:r>
            <a:r>
              <a:rPr lang="pt-PT" sz="16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Facturação</a:t>
            </a: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Recebimentos (</a:t>
            </a:r>
            <a:r>
              <a:rPr lang="pt-PT" sz="16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Gestão)</a:t>
            </a:r>
            <a:endParaRPr lang="pt-PT" sz="1600" noProof="0" dirty="0"/>
          </a:p>
        </p:txBody>
      </p:sp>
      <p:sp>
        <p:nvSpPr>
          <p:cNvPr id="21" name="Text 19"/>
          <p:cNvSpPr/>
          <p:nvPr/>
        </p:nvSpPr>
        <p:spPr>
          <a:xfrm>
            <a:off x="6583680" y="4333748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Concluído — indicadores por Divisão, evolução mensal e histórico por cliente; já elogiado pela DGBI pelas melhorias trazidas aos seus relatórios.</a:t>
            </a:r>
            <a:endParaRPr lang="pt-PT" sz="1400" noProof="0" dirty="0"/>
          </a:p>
        </p:txBody>
      </p:sp>
      <p:sp>
        <p:nvSpPr>
          <p:cNvPr id="22" name="Shape 20"/>
          <p:cNvSpPr/>
          <p:nvPr/>
        </p:nvSpPr>
        <p:spPr>
          <a:xfrm>
            <a:off x="6355080" y="5783580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3" name="Text 21"/>
          <p:cNvSpPr/>
          <p:nvPr/>
        </p:nvSpPr>
        <p:spPr>
          <a:xfrm>
            <a:off x="6583680" y="5682996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Regularização de Recibos em Atraso</a:t>
            </a:r>
            <a:endParaRPr lang="pt-PT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6583680" y="5862828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Concluída — pagamentos antigos por liquidar foram lançados com base em comprovativos, sem duplicar </a:t>
            </a:r>
            <a:r>
              <a:rPr lang="pt-PT" sz="14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facturas</a:t>
            </a: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pt-PT" sz="1400" noProof="0" dirty="0"/>
          </a:p>
        </p:txBody>
      </p:sp>
      <p:sp>
        <p:nvSpPr>
          <p:cNvPr id="25" name="Shape 23"/>
          <p:cNvSpPr/>
          <p:nvPr/>
        </p:nvSpPr>
        <p:spPr>
          <a:xfrm>
            <a:off x="6355080" y="5031740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26" name="Text 24"/>
          <p:cNvSpPr/>
          <p:nvPr/>
        </p:nvSpPr>
        <p:spPr>
          <a:xfrm>
            <a:off x="6583680" y="4931156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Mapas de Recursos Humanos</a:t>
            </a:r>
            <a:endParaRPr lang="pt-PT" sz="1600" noProof="0" dirty="0"/>
          </a:p>
        </p:txBody>
      </p:sp>
      <p:sp>
        <p:nvSpPr>
          <p:cNvPr id="27" name="Text 25"/>
          <p:cNvSpPr/>
          <p:nvPr/>
        </p:nvSpPr>
        <p:spPr>
          <a:xfrm>
            <a:off x="6583680" y="5110988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Corrigidos — folha de salários, folha do INSS e estatísticas dos funcionários, incluindo um defeito antigo na fórmula do total líquido.</a:t>
            </a:r>
            <a:endParaRPr lang="pt-PT" sz="1400" noProof="0" dirty="0"/>
          </a:p>
        </p:txBody>
      </p:sp>
      <p:sp>
        <p:nvSpPr>
          <p:cNvPr id="28" name="Text 26"/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29" name="Text 27"/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pt-PT" sz="1200" noProof="0" dirty="0"/>
          </a:p>
        </p:txBody>
      </p:sp>
      <p:sp>
        <p:nvSpPr>
          <p:cNvPr id="35" name="Shape 20">
            <a:extLst>
              <a:ext uri="{FF2B5EF4-FFF2-40B4-BE49-F238E27FC236}">
                <a16:creationId xmlns:a16="http://schemas.microsoft.com/office/drawing/2014/main" id="{8B3B424C-1483-3A35-6548-90A89F4EF81A}"/>
              </a:ext>
            </a:extLst>
          </p:cNvPr>
          <p:cNvSpPr/>
          <p:nvPr/>
        </p:nvSpPr>
        <p:spPr>
          <a:xfrm>
            <a:off x="822960" y="4980940"/>
            <a:ext cx="109728" cy="109728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pt-PT" sz="1600" noProof="0" dirty="0"/>
          </a:p>
        </p:txBody>
      </p:sp>
      <p:sp>
        <p:nvSpPr>
          <p:cNvPr id="37" name="Text 21">
            <a:extLst>
              <a:ext uri="{FF2B5EF4-FFF2-40B4-BE49-F238E27FC236}">
                <a16:creationId xmlns:a16="http://schemas.microsoft.com/office/drawing/2014/main" id="{9E6B13B1-7364-C666-2147-99339687E202}"/>
              </a:ext>
            </a:extLst>
          </p:cNvPr>
          <p:cNvSpPr/>
          <p:nvPr/>
        </p:nvSpPr>
        <p:spPr>
          <a:xfrm>
            <a:off x="1051560" y="4880356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de Serviço — </a:t>
            </a:r>
            <a:r>
              <a:rPr lang="pt-PT" sz="16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</a:t>
            </a:r>
            <a:r>
              <a:rPr lang="pt-PT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t-PT" sz="16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pt-PT" sz="1600" noProof="0" dirty="0"/>
          </a:p>
        </p:txBody>
      </p:sp>
      <p:sp>
        <p:nvSpPr>
          <p:cNvPr id="39" name="Text 22">
            <a:extLst>
              <a:ext uri="{FF2B5EF4-FFF2-40B4-BE49-F238E27FC236}">
                <a16:creationId xmlns:a16="http://schemas.microsoft.com/office/drawing/2014/main" id="{AEBBBDE0-B863-37F0-B166-A8616B1327E5}"/>
              </a:ext>
            </a:extLst>
          </p:cNvPr>
          <p:cNvSpPr/>
          <p:nvPr/>
        </p:nvSpPr>
        <p:spPr>
          <a:xfrm>
            <a:off x="1051560" y="5187188"/>
            <a:ext cx="5029200" cy="1135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Concluído — foi lançado oficialmente em 31/08/2026 o Novo Portal de Suporte Técnico para todos os pedidos de apoio ao ERP PRIMAVERA e às soluções desenvolvidas pela Mahala (</a:t>
            </a:r>
            <a:r>
              <a:rPr lang="pt-PT" sz="14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Facturação</a:t>
            </a: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Tesouraria, Contabilidade, Recursos Humanos, </a:t>
            </a:r>
            <a:r>
              <a:rPr lang="pt-PT" sz="1400" noProof="0" dirty="0" err="1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r>
              <a:rPr lang="pt-PT" sz="1400" noProof="0" dirty="0">
                <a:solidFill>
                  <a:srgbClr val="CF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Relatórios).</a:t>
            </a:r>
            <a:endParaRPr lang="pt-PT" sz="1400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05E34-38ED-CD3C-5E29-D967FFA82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996E7FE-6E59-DCD8-263A-AB43BC6D29EA}"/>
              </a:ext>
            </a:extLst>
          </p:cNvPr>
          <p:cNvSpPr/>
          <p:nvPr/>
        </p:nvSpPr>
        <p:spPr>
          <a:xfrm>
            <a:off x="548640" y="1935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t-PT" sz="2000" b="1" kern="0" spc="200" noProof="0" dirty="0">
                <a:solidFill>
                  <a:srgbClr val="2E8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FOI FEITO — FASE INICIA</a:t>
            </a:r>
            <a:endParaRPr lang="pt-PT" sz="2000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7EB8C0D-A78E-E437-533C-A50A55BF8512}"/>
              </a:ext>
            </a:extLst>
          </p:cNvPr>
          <p:cNvSpPr/>
          <p:nvPr/>
        </p:nvSpPr>
        <p:spPr>
          <a:xfrm>
            <a:off x="548640" y="34086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PT" sz="2800" b="1" noProof="0" dirty="0">
                <a:solidFill>
                  <a:srgbClr val="0B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Relação dos Feitos de 2026 (Registo Fotográfico)</a:t>
            </a:r>
            <a:endParaRPr lang="pt-PT" sz="2800" noProof="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6D2514D-86F8-5659-8C2D-8CC9C59DE8A9}"/>
              </a:ext>
            </a:extLst>
          </p:cNvPr>
          <p:cNvSpPr/>
          <p:nvPr/>
        </p:nvSpPr>
        <p:spPr>
          <a:xfrm>
            <a:off x="548640" y="32146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50997AAB-A604-0FEC-8B1D-7F8337BF17BA}"/>
              </a:ext>
            </a:extLst>
          </p:cNvPr>
          <p:cNvSpPr/>
          <p:nvPr/>
        </p:nvSpPr>
        <p:spPr>
          <a:xfrm>
            <a:off x="750316" y="32618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Visita Técnica Levantamento </a:t>
            </a:r>
            <a:r>
              <a:rPr lang="pt-PT" sz="1100" b="1" noProof="0" dirty="0" err="1"/>
              <a:t>Incial</a:t>
            </a:r>
            <a:r>
              <a:rPr lang="pt-PT" sz="1100" noProof="0" dirty="0"/>
              <a:t> – Interação Entre o Consultor e o </a:t>
            </a:r>
            <a:r>
              <a:rPr lang="pt-PT" sz="1100" noProof="0" dirty="0" err="1"/>
              <a:t>Colaboradore</a:t>
            </a:r>
            <a:r>
              <a:rPr lang="pt-PT" sz="1100" noProof="0" dirty="0"/>
              <a:t> da ARA-Sul, IP (DGBL)</a:t>
            </a: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EAB15A22-C4CD-762D-CF08-F71DAF1129C6}"/>
              </a:ext>
            </a:extLst>
          </p:cNvPr>
          <p:cNvSpPr/>
          <p:nvPr/>
        </p:nvSpPr>
        <p:spPr>
          <a:xfrm>
            <a:off x="457200" y="65196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Situação do Contrato — Descentralização do Sistema Financeiro | ARA-Sul, IP</a:t>
            </a:r>
            <a:endParaRPr lang="pt-PT" sz="1200" noProof="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B6EA6289-4038-E0F3-219B-76873C4826FF}"/>
              </a:ext>
            </a:extLst>
          </p:cNvPr>
          <p:cNvSpPr/>
          <p:nvPr/>
        </p:nvSpPr>
        <p:spPr>
          <a:xfrm>
            <a:off x="11430000" y="6519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t-PT" sz="1200" noProof="0" dirty="0">
                <a:solidFill>
                  <a:srgbClr val="5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pt-PT" sz="1200" noProof="0" dirty="0"/>
          </a:p>
        </p:txBody>
      </p:sp>
      <p:sp>
        <p:nvSpPr>
          <p:cNvPr id="37" name="Shape 5">
            <a:extLst>
              <a:ext uri="{FF2B5EF4-FFF2-40B4-BE49-F238E27FC236}">
                <a16:creationId xmlns:a16="http://schemas.microsoft.com/office/drawing/2014/main" id="{DE120AA4-D102-8CD5-9963-DA044140518B}"/>
              </a:ext>
            </a:extLst>
          </p:cNvPr>
          <p:cNvSpPr/>
          <p:nvPr/>
        </p:nvSpPr>
        <p:spPr>
          <a:xfrm>
            <a:off x="3914140" y="32019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75BF1FD6-8D2F-444E-8510-46C92A71E51B}"/>
              </a:ext>
            </a:extLst>
          </p:cNvPr>
          <p:cNvSpPr/>
          <p:nvPr/>
        </p:nvSpPr>
        <p:spPr>
          <a:xfrm>
            <a:off x="4115816" y="32491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Visita Técnica Levantamento </a:t>
            </a:r>
            <a:r>
              <a:rPr lang="pt-PT" sz="1100" b="1" noProof="0" dirty="0" err="1"/>
              <a:t>Incial</a:t>
            </a:r>
            <a:r>
              <a:rPr lang="pt-PT" sz="1100" noProof="0" dirty="0"/>
              <a:t> – Interação Entre o Consultor e o </a:t>
            </a:r>
            <a:r>
              <a:rPr lang="pt-PT" sz="1100" noProof="0" dirty="0" err="1"/>
              <a:t>Colaboradore</a:t>
            </a:r>
            <a:r>
              <a:rPr lang="pt-PT" sz="1100" noProof="0" dirty="0"/>
              <a:t> da ARA-Sul, IP (DGBUM)</a:t>
            </a:r>
          </a:p>
        </p:txBody>
      </p:sp>
      <p:sp>
        <p:nvSpPr>
          <p:cNvPr id="43" name="Shape 5">
            <a:extLst>
              <a:ext uri="{FF2B5EF4-FFF2-40B4-BE49-F238E27FC236}">
                <a16:creationId xmlns:a16="http://schemas.microsoft.com/office/drawing/2014/main" id="{3B576AC2-484F-30A6-5DF5-808B466F249A}"/>
              </a:ext>
            </a:extLst>
          </p:cNvPr>
          <p:cNvSpPr/>
          <p:nvPr/>
        </p:nvSpPr>
        <p:spPr>
          <a:xfrm>
            <a:off x="7406640" y="32146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45" name="Text 7">
            <a:extLst>
              <a:ext uri="{FF2B5EF4-FFF2-40B4-BE49-F238E27FC236}">
                <a16:creationId xmlns:a16="http://schemas.microsoft.com/office/drawing/2014/main" id="{B0259D86-E37E-BFB9-78BC-1E09C4979478}"/>
              </a:ext>
            </a:extLst>
          </p:cNvPr>
          <p:cNvSpPr/>
          <p:nvPr/>
        </p:nvSpPr>
        <p:spPr>
          <a:xfrm>
            <a:off x="7608316" y="32618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Visita Técnica Levantamento </a:t>
            </a:r>
            <a:r>
              <a:rPr lang="pt-PT" sz="1100" b="1" noProof="0" dirty="0" err="1"/>
              <a:t>Incial</a:t>
            </a:r>
            <a:r>
              <a:rPr lang="pt-PT" sz="1100" noProof="0" dirty="0"/>
              <a:t> – Interação Entre o Consultor e o </a:t>
            </a:r>
            <a:r>
              <a:rPr lang="pt-PT" sz="1100" noProof="0" dirty="0" err="1"/>
              <a:t>Colaboradore</a:t>
            </a:r>
            <a:r>
              <a:rPr lang="pt-PT" sz="1100" noProof="0" dirty="0"/>
              <a:t> da ARA-Sul, IP (DGBI)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2BC82A4-BA39-DB66-6199-7C3D45A0D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0" y="965200"/>
            <a:ext cx="2946400" cy="22098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E62BC57-6CA3-863E-3589-A17517740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460" y="952500"/>
            <a:ext cx="2946400" cy="22098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6BA1BDA-31A9-EE44-19DB-9E93F5AB7F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021" y="957072"/>
            <a:ext cx="2926079" cy="2194559"/>
          </a:xfrm>
          <a:prstGeom prst="rect">
            <a:avLst/>
          </a:prstGeom>
        </p:spPr>
      </p:pic>
      <p:sp>
        <p:nvSpPr>
          <p:cNvPr id="6" name="Shape 5">
            <a:extLst>
              <a:ext uri="{FF2B5EF4-FFF2-40B4-BE49-F238E27FC236}">
                <a16:creationId xmlns:a16="http://schemas.microsoft.com/office/drawing/2014/main" id="{04E5773B-CD60-83FC-7764-4F705C067DAD}"/>
              </a:ext>
            </a:extLst>
          </p:cNvPr>
          <p:cNvSpPr/>
          <p:nvPr/>
        </p:nvSpPr>
        <p:spPr>
          <a:xfrm>
            <a:off x="548640" y="60467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717FEEFE-20B3-3CC0-439A-94D5E344BD5C}"/>
              </a:ext>
            </a:extLst>
          </p:cNvPr>
          <p:cNvSpPr/>
          <p:nvPr/>
        </p:nvSpPr>
        <p:spPr>
          <a:xfrm>
            <a:off x="750316" y="60939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Visita Técnica Levantamento </a:t>
            </a:r>
            <a:r>
              <a:rPr lang="pt-PT" sz="1100" b="1" noProof="0" dirty="0" err="1"/>
              <a:t>Incial</a:t>
            </a:r>
            <a:r>
              <a:rPr lang="pt-PT" sz="1100" noProof="0" dirty="0"/>
              <a:t> – Interação Entre o Consultor e o </a:t>
            </a:r>
            <a:r>
              <a:rPr lang="pt-PT" sz="1100" noProof="0" dirty="0" err="1"/>
              <a:t>Colaboradore</a:t>
            </a:r>
            <a:r>
              <a:rPr lang="pt-PT" sz="1100" noProof="0" dirty="0"/>
              <a:t> da ARA-Sul, IP (DGBL)</a:t>
            </a:r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3DCA551E-6E66-FC64-D2D5-F1F294CF2CFE}"/>
              </a:ext>
            </a:extLst>
          </p:cNvPr>
          <p:cNvSpPr/>
          <p:nvPr/>
        </p:nvSpPr>
        <p:spPr>
          <a:xfrm>
            <a:off x="3914140" y="60340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FF924ACA-EC2F-6191-AC97-17ACBCF55A8A}"/>
              </a:ext>
            </a:extLst>
          </p:cNvPr>
          <p:cNvSpPr/>
          <p:nvPr/>
        </p:nvSpPr>
        <p:spPr>
          <a:xfrm>
            <a:off x="4115816" y="60812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Visita Técnica Levantamento </a:t>
            </a:r>
            <a:r>
              <a:rPr lang="pt-PT" sz="1100" b="1" noProof="0" dirty="0" err="1"/>
              <a:t>Incial</a:t>
            </a:r>
            <a:r>
              <a:rPr lang="pt-PT" sz="1100" noProof="0" dirty="0"/>
              <a:t> – Interação Entre o Consultor e o </a:t>
            </a:r>
            <a:r>
              <a:rPr lang="pt-PT" sz="1100" noProof="0" dirty="0" err="1"/>
              <a:t>Colaboradore</a:t>
            </a:r>
            <a:r>
              <a:rPr lang="pt-PT" sz="1100" noProof="0" dirty="0"/>
              <a:t> da ARA-Sul, IP (DGBUM)</a:t>
            </a:r>
          </a:p>
        </p:txBody>
      </p:sp>
      <p:sp>
        <p:nvSpPr>
          <p:cNvPr id="22" name="Shape 5">
            <a:extLst>
              <a:ext uri="{FF2B5EF4-FFF2-40B4-BE49-F238E27FC236}">
                <a16:creationId xmlns:a16="http://schemas.microsoft.com/office/drawing/2014/main" id="{68893C63-A9F8-D70E-B07D-A42C9625E969}"/>
              </a:ext>
            </a:extLst>
          </p:cNvPr>
          <p:cNvSpPr/>
          <p:nvPr/>
        </p:nvSpPr>
        <p:spPr>
          <a:xfrm>
            <a:off x="7406640" y="6046724"/>
            <a:ext cx="3246120" cy="53543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B33">
                <a:alpha val="15000"/>
              </a:srgbClr>
            </a:outerShdw>
          </a:effectLst>
        </p:spPr>
        <p:txBody>
          <a:bodyPr/>
          <a:lstStyle/>
          <a:p>
            <a:endParaRPr lang="pt-PT" noProof="0" dirty="0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8A2AD333-5C9A-9516-12F5-00655A6DF765}"/>
              </a:ext>
            </a:extLst>
          </p:cNvPr>
          <p:cNvSpPr/>
          <p:nvPr/>
        </p:nvSpPr>
        <p:spPr>
          <a:xfrm>
            <a:off x="7608316" y="6093968"/>
            <a:ext cx="2843784" cy="450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pt-PT" sz="1100" b="1" noProof="0" dirty="0"/>
              <a:t>Visita Técnica Levantamento </a:t>
            </a:r>
            <a:r>
              <a:rPr lang="pt-PT" sz="1100" b="1" noProof="0" dirty="0" err="1"/>
              <a:t>Incial</a:t>
            </a:r>
            <a:r>
              <a:rPr lang="pt-PT" sz="1100" noProof="0" dirty="0"/>
              <a:t> – Interação Entre o Consultor e o </a:t>
            </a:r>
            <a:r>
              <a:rPr lang="pt-PT" sz="1100" noProof="0" dirty="0" err="1"/>
              <a:t>Colaboradore</a:t>
            </a:r>
            <a:r>
              <a:rPr lang="pt-PT" sz="1100" noProof="0" dirty="0"/>
              <a:t> da ARA-Sul, IP (DGBI)</a:t>
            </a: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3037FC3A-2E31-DCEF-FC65-F977AE4789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40" y="3803459"/>
            <a:ext cx="2946400" cy="2209800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BD096A48-3EA6-1BC4-754A-BD6EA01089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1460" y="3797046"/>
            <a:ext cx="2946400" cy="2209800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E0B9327F-4E84-9970-CB32-B0B852E915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6021" y="3810000"/>
            <a:ext cx="2926079" cy="219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82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2336</Words>
  <Application>Microsoft Office PowerPoint</Application>
  <PresentationFormat>Widescreen</PresentationFormat>
  <Paragraphs>367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Alvaro Pedro</cp:lastModifiedBy>
  <cp:revision>7</cp:revision>
  <dcterms:created xsi:type="dcterms:W3CDTF">2026-09-02T10:18:33Z</dcterms:created>
  <dcterms:modified xsi:type="dcterms:W3CDTF">2026-09-03T10:53:50Z</dcterms:modified>
</cp:coreProperties>
</file>